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Hanken Grotesk Medium"/>
      <p:regular r:id="rId52"/>
      <p:bold r:id="rId53"/>
      <p:italic r:id="rId54"/>
      <p:boldItalic r:id="rId55"/>
    </p:embeddedFont>
    <p:embeddedFont>
      <p:font typeface="BIZ UDPGothic"/>
      <p:regular r:id="rId56"/>
      <p:bold r:id="rId57"/>
    </p:embeddedFont>
    <p:embeddedFont>
      <p:font typeface="Raleway"/>
      <p:regular r:id="rId58"/>
      <p:bold r:id="rId59"/>
      <p:italic r:id="rId60"/>
      <p:boldItalic r:id="rId61"/>
    </p:embeddedFont>
    <p:embeddedFont>
      <p:font typeface="Raleway Medium"/>
      <p:regular r:id="rId62"/>
      <p:bold r:id="rId63"/>
      <p:italic r:id="rId64"/>
      <p:boldItalic r:id="rId65"/>
    </p:embeddedFont>
    <p:embeddedFont>
      <p:font typeface="PT Sans"/>
      <p:regular r:id="rId66"/>
      <p:bold r:id="rId67"/>
      <p:italic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A4ADC7-E6FC-47D0-9E97-4158DDFF238D}">
  <a:tblStyle styleId="{9AA4ADC7-E6FC-47D0-9E97-4158DDFF238D}"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Medium-regular.fntdata"/><Relationship Id="rId61" Type="http://schemas.openxmlformats.org/officeDocument/2006/relationships/font" Target="fonts/Raleway-boldItalic.fntdata"/><Relationship Id="rId20" Type="http://schemas.openxmlformats.org/officeDocument/2006/relationships/slide" Target="slides/slide15.xml"/><Relationship Id="rId64" Type="http://schemas.openxmlformats.org/officeDocument/2006/relationships/font" Target="fonts/RalewayMedium-italic.fntdata"/><Relationship Id="rId63" Type="http://schemas.openxmlformats.org/officeDocument/2006/relationships/font" Target="fonts/RalewayMedium-bold.fntdata"/><Relationship Id="rId22" Type="http://schemas.openxmlformats.org/officeDocument/2006/relationships/slide" Target="slides/slide17.xml"/><Relationship Id="rId66" Type="http://schemas.openxmlformats.org/officeDocument/2006/relationships/font" Target="fonts/PTSans-regular.fntdata"/><Relationship Id="rId21" Type="http://schemas.openxmlformats.org/officeDocument/2006/relationships/slide" Target="slides/slide16.xml"/><Relationship Id="rId65" Type="http://schemas.openxmlformats.org/officeDocument/2006/relationships/font" Target="fonts/RalewayMedium-boldItalic.fntdata"/><Relationship Id="rId24" Type="http://schemas.openxmlformats.org/officeDocument/2006/relationships/slide" Target="slides/slide19.xml"/><Relationship Id="rId68" Type="http://schemas.openxmlformats.org/officeDocument/2006/relationships/font" Target="fonts/PTSans-italic.fntdata"/><Relationship Id="rId23" Type="http://schemas.openxmlformats.org/officeDocument/2006/relationships/slide" Target="slides/slide18.xml"/><Relationship Id="rId67" Type="http://schemas.openxmlformats.org/officeDocument/2006/relationships/font" Target="fonts/PTSans-bold.fntdata"/><Relationship Id="rId60" Type="http://schemas.openxmlformats.org/officeDocument/2006/relationships/font" Target="fonts/Raleway-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TSa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HankenGroteskMedium-bold.fntdata"/><Relationship Id="rId52" Type="http://schemas.openxmlformats.org/officeDocument/2006/relationships/font" Target="fonts/HankenGroteskMedium-regular.fntdata"/><Relationship Id="rId11" Type="http://schemas.openxmlformats.org/officeDocument/2006/relationships/slide" Target="slides/slide6.xml"/><Relationship Id="rId55" Type="http://schemas.openxmlformats.org/officeDocument/2006/relationships/font" Target="fonts/HankenGroteskMedium-boldItalic.fntdata"/><Relationship Id="rId10" Type="http://schemas.openxmlformats.org/officeDocument/2006/relationships/slide" Target="slides/slide5.xml"/><Relationship Id="rId54" Type="http://schemas.openxmlformats.org/officeDocument/2006/relationships/font" Target="fonts/HankenGroteskMedium-italic.fntdata"/><Relationship Id="rId13" Type="http://schemas.openxmlformats.org/officeDocument/2006/relationships/slide" Target="slides/slide8.xml"/><Relationship Id="rId57" Type="http://schemas.openxmlformats.org/officeDocument/2006/relationships/font" Target="fonts/BIZUDPGothic-bold.fntdata"/><Relationship Id="rId12" Type="http://schemas.openxmlformats.org/officeDocument/2006/relationships/slide" Target="slides/slide7.xml"/><Relationship Id="rId56" Type="http://schemas.openxmlformats.org/officeDocument/2006/relationships/font" Target="fonts/BIZUDPGothic-regular.fntdata"/><Relationship Id="rId15" Type="http://schemas.openxmlformats.org/officeDocument/2006/relationships/slide" Target="slides/slide10.xml"/><Relationship Id="rId59" Type="http://schemas.openxmlformats.org/officeDocument/2006/relationships/font" Target="fonts/Raleway-bold.fntdata"/><Relationship Id="rId14" Type="http://schemas.openxmlformats.org/officeDocument/2006/relationships/slide" Target="slides/slide9.xml"/><Relationship Id="rId58" Type="http://schemas.openxmlformats.org/officeDocument/2006/relationships/font" Target="fonts/Raleway-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b4377f90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b4377f90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821cf49ea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821cf49ea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summarize the results, we </a:t>
            </a:r>
            <a:r>
              <a:rPr lang="en"/>
              <a:t>received</a:t>
            </a:r>
            <a:r>
              <a:rPr lang="en"/>
              <a:t>  feedback about the confusing use of action color. The use of purple is not consistent. The use of grey is confusing.</a:t>
            </a:r>
            <a:br>
              <a:rPr lang="en"/>
            </a:br>
            <a:r>
              <a:rPr lang="en"/>
              <a:t>Onboarding is the </a:t>
            </a:r>
            <a:r>
              <a:rPr lang="en"/>
              <a:t>only</a:t>
            </a:r>
            <a:r>
              <a:rPr lang="en"/>
              <a:t> source of documentation and there’s no way to access that information again after onboarding.</a:t>
            </a:r>
            <a:br>
              <a:rPr lang="en"/>
            </a:br>
            <a:r>
              <a:rPr lang="en"/>
              <a:t>Small and low contrast.</a:t>
            </a:r>
            <a:br>
              <a:rPr lang="en"/>
            </a:br>
            <a:r>
              <a:rPr lang="en"/>
              <a:t>Not enough emergency exits/confirmation pages.</a:t>
            </a:r>
            <a:br>
              <a:rPr lang="en"/>
            </a:br>
            <a:r>
              <a:rPr lang="en"/>
              <a:t>Competitive feature isn’t fully fleshed out.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5c2cdeb95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5c2cdeb95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5c2cdeb95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5c2cdeb95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5c2cdeb95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5c2cdeb95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Party (5): Documentation of features and adding exits</a:t>
            </a:r>
            <a:endParaRPr/>
          </a:p>
          <a:p>
            <a:pPr indent="0" lvl="0" marL="0" rtl="0" algn="l">
              <a:spcBef>
                <a:spcPts val="0"/>
              </a:spcBef>
              <a:spcAft>
                <a:spcPts val="0"/>
              </a:spcAft>
              <a:buNone/>
            </a:pPr>
            <a:r>
              <a:rPr lang="en"/>
              <a:t>Lesson (3): Content and layout</a:t>
            </a:r>
            <a:endParaRPr/>
          </a:p>
          <a:p>
            <a:pPr indent="0" lvl="0" marL="0" rtl="0" algn="l">
              <a:spcBef>
                <a:spcPts val="0"/>
              </a:spcBef>
              <a:spcAft>
                <a:spcPts val="0"/>
              </a:spcAft>
              <a:buNone/>
            </a:pPr>
            <a:r>
              <a:rPr lang="en"/>
              <a:t>Add channels: Redesign to make navigation more intuitive</a:t>
            </a:r>
            <a:endParaRPr/>
          </a:p>
          <a:p>
            <a:pPr indent="0" lvl="0" marL="0" rtl="0" algn="l">
              <a:spcBef>
                <a:spcPts val="0"/>
              </a:spcBef>
              <a:spcAft>
                <a:spcPts val="0"/>
              </a:spcAft>
              <a:buClr>
                <a:schemeClr val="dk1"/>
              </a:buClr>
              <a:buSzPts val="1100"/>
              <a:buFont typeface="Arial"/>
              <a:buNone/>
            </a:pPr>
            <a:r>
              <a:rPr lang="en">
                <a:solidFill>
                  <a:schemeClr val="dk1"/>
                </a:solidFill>
              </a:rPr>
              <a:t>Solo Watch Session Mechanism (2): New pair button &amp; revised pairing logic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RATIONALE FOR CHANGES: Significantly improves intuitive navigation of the app. Enhanced lesson content and more streamlined task flows help users be more engaged and interested.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821cf49e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1821cf49e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User would have issues with the syncing between pausing TV and interacting with lesson content. </a:t>
            </a:r>
            <a:br>
              <a:rPr lang="en"/>
            </a:br>
            <a:r>
              <a:rPr lang="en"/>
              <a:t>Also there’s concerns about privacy with the social aspect. </a:t>
            </a:r>
            <a:endParaRPr/>
          </a:p>
          <a:p>
            <a:pPr indent="0" lvl="0" marL="0" rtl="0" algn="l">
              <a:spcBef>
                <a:spcPts val="0"/>
              </a:spcBef>
              <a:spcAft>
                <a:spcPts val="0"/>
              </a:spcAft>
              <a:buNone/>
            </a:pPr>
            <a:r>
              <a:rPr lang="en"/>
              <a:t>The expectation is that Mora does the all the pausing for you for any lessons and quizzes. The user is not expected to do any syncing, they are only expected to engage with the lesson page. Emergency exit (bathroom breaks, etc) would be user manually pausing in the app where they’re watching</a:t>
            </a:r>
            <a:br>
              <a:rPr lang="en"/>
            </a:b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15c2cdeb95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15c2cdeb95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5c2cdeb95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5c2cdeb95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 for </a:t>
            </a:r>
            <a:r>
              <a:rPr lang="en"/>
              <a:t>changes</a:t>
            </a:r>
            <a:r>
              <a:rPr lang="en"/>
              <a:t>: Really wanted to fix the visual inconsistencies for a cohesive UI. Having both good documentation and a fleshed out logic for a key feature is extremely important to help users interact with the app and retain their interest.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1821cf49ea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1821cf49ea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709339b7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1709339b7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17e617ec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17e617ec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5c2cdeb95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5c2cdeb95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1821cf49ea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1821cf49e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screen that gives the user control to start lesson after the bluetooth pairing motion.</a:t>
            </a:r>
            <a:br>
              <a:rPr lang="en"/>
            </a:br>
            <a:r>
              <a:rPr lang="en"/>
              <a:t>Deemphasized the ‘end lesson’ button because it’s not the key action here.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1709339b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1709339b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fixed the alignment on this screen. Changed the slider labels and implemented the default settings for first use of the app. Subsequent uses will save the user’s settings automatically. Each setting also has information about it </a:t>
            </a:r>
            <a:r>
              <a:rPr lang="en"/>
              <a:t>accessible</a:t>
            </a:r>
            <a:r>
              <a:rPr lang="en"/>
              <a:t> via the info icon.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1709339b7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1709339b7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added a confirmation screen before ending the lesson and here are the specific messages that display when you click on the info icons.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1709339b7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1709339b7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completely redesigned the filter mechanism visually and functionally. By default, there is no organizing of terms. But users can optionally sort by different categories. We moved ‘TV show’ to the top to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709339b7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709339b7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15c2cdeb95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15c2cdeb95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709339b74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1709339b7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question type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1709339b7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1709339b7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revision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1709339b7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1709339b7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revision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1709339b7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1709339b7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waiting screen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5c2cdeb9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5c2cdeb9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1709339b7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1709339b7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15c2cdeb95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c2cdeb95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1821cf49ea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1821cf49e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1709339b7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1709339b7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709339b7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709339b7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1709339b7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1709339b7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709339b7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709339b7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1709339b7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1709339b7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02e1fef276d73fd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02e1fef276d73fd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02e1fef276d73fd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02e1fef276d73fd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5c2cdeb95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5c2cdeb95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15c2cdeb95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15c2cdeb95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821cf49ea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1821cf49e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1821cf49ea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1821cf49ea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1709339b7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1709339b7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waiting screen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1709339b7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1709339b7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1709339b74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1709339b7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waiting screen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709339b74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1709339b74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waiting screen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5c2cdeb95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5c2cdeb95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6abb2c5c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66abb2c5c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6abb2c5c4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6abb2c5c4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a quarter of violations are severity 3 and 4, the majority are severity 1 and 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5c2cdeb9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15c2cdeb9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17e617ec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17e617ec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23 violations for our simple task focusing on pair mechanism and watch session settings</a:t>
            </a:r>
            <a:endParaRPr/>
          </a:p>
          <a:p>
            <a:pPr indent="0" lvl="0" marL="0" rtl="0" algn="l">
              <a:spcBef>
                <a:spcPts val="0"/>
              </a:spcBef>
              <a:spcAft>
                <a:spcPts val="0"/>
              </a:spcAft>
              <a:buNone/>
            </a:pPr>
            <a:r>
              <a:rPr lang="en"/>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 Id="rId6"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49000" y="1381788"/>
            <a:ext cx="6246000" cy="171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449000" y="3285913"/>
            <a:ext cx="62460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2061600" y="-573200"/>
            <a:ext cx="4966599" cy="7437499"/>
            <a:chOff x="-2061600" y="-573200"/>
            <a:chExt cx="4966599" cy="7437499"/>
          </a:xfrm>
        </p:grpSpPr>
        <p:pic>
          <p:nvPicPr>
            <p:cNvPr id="12" name="Google Shape;12;p2"/>
            <p:cNvPicPr preferRelativeResize="0"/>
            <p:nvPr/>
          </p:nvPicPr>
          <p:blipFill>
            <a:blip r:embed="rId2">
              <a:alphaModFix/>
            </a:blip>
            <a:stretch>
              <a:fillRect/>
            </a:stretch>
          </p:blipFill>
          <p:spPr>
            <a:xfrm>
              <a:off x="-2061600" y="1897700"/>
              <a:ext cx="4966599" cy="4966599"/>
            </a:xfrm>
            <a:prstGeom prst="rect">
              <a:avLst/>
            </a:prstGeom>
            <a:noFill/>
            <a:ln>
              <a:noFill/>
            </a:ln>
          </p:spPr>
        </p:pic>
        <p:sp>
          <p:nvSpPr>
            <p:cNvPr id="13" name="Google Shape;13;p2"/>
            <p:cNvSpPr/>
            <p:nvPr/>
          </p:nvSpPr>
          <p:spPr>
            <a:xfrm rot="-8099767">
              <a:off x="-796397" y="4206369"/>
              <a:ext cx="3130432" cy="130886"/>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 name="Google Shape;14;p2"/>
            <p:cNvSpPr/>
            <p:nvPr/>
          </p:nvSpPr>
          <p:spPr>
            <a:xfrm rot="-8099767">
              <a:off x="-945670" y="4369238"/>
              <a:ext cx="3130432" cy="2354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 name="Google Shape;15;p2"/>
            <p:cNvSpPr/>
            <p:nvPr/>
          </p:nvSpPr>
          <p:spPr>
            <a:xfrm>
              <a:off x="-495400" y="-573200"/>
              <a:ext cx="1834200" cy="18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 name="Google Shape;16;p2"/>
            <p:cNvSpPr/>
            <p:nvPr/>
          </p:nvSpPr>
          <p:spPr>
            <a:xfrm>
              <a:off x="-225575" y="151625"/>
              <a:ext cx="1486200" cy="14862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7" name="Google Shape;17;p2"/>
          <p:cNvGrpSpPr/>
          <p:nvPr/>
        </p:nvGrpSpPr>
        <p:grpSpPr>
          <a:xfrm>
            <a:off x="4674500" y="-2472975"/>
            <a:ext cx="7124699" cy="7989325"/>
            <a:chOff x="4674500" y="-2472975"/>
            <a:chExt cx="7124699" cy="7989325"/>
          </a:xfrm>
        </p:grpSpPr>
        <p:pic>
          <p:nvPicPr>
            <p:cNvPr id="18" name="Google Shape;18;p2"/>
            <p:cNvPicPr preferRelativeResize="0"/>
            <p:nvPr/>
          </p:nvPicPr>
          <p:blipFill>
            <a:blip r:embed="rId2">
              <a:alphaModFix/>
            </a:blip>
            <a:stretch>
              <a:fillRect/>
            </a:stretch>
          </p:blipFill>
          <p:spPr>
            <a:xfrm>
              <a:off x="4674500" y="-2472975"/>
              <a:ext cx="7124699" cy="7124699"/>
            </a:xfrm>
            <a:prstGeom prst="rect">
              <a:avLst/>
            </a:prstGeom>
            <a:noFill/>
            <a:ln>
              <a:noFill/>
            </a:ln>
          </p:spPr>
        </p:pic>
        <p:pic>
          <p:nvPicPr>
            <p:cNvPr id="19" name="Google Shape;19;p2"/>
            <p:cNvPicPr preferRelativeResize="0"/>
            <p:nvPr/>
          </p:nvPicPr>
          <p:blipFill>
            <a:blip r:embed="rId3">
              <a:alphaModFix/>
            </a:blip>
            <a:stretch>
              <a:fillRect/>
            </a:stretch>
          </p:blipFill>
          <p:spPr>
            <a:xfrm>
              <a:off x="6120325" y="194300"/>
              <a:ext cx="5143500" cy="5143500"/>
            </a:xfrm>
            <a:prstGeom prst="rect">
              <a:avLst/>
            </a:prstGeom>
            <a:noFill/>
            <a:ln>
              <a:noFill/>
            </a:ln>
          </p:spPr>
        </p:pic>
        <p:sp>
          <p:nvSpPr>
            <p:cNvPr id="20" name="Google Shape;20;p2"/>
            <p:cNvSpPr/>
            <p:nvPr/>
          </p:nvSpPr>
          <p:spPr>
            <a:xfrm rot="2700000">
              <a:off x="6763888" y="742343"/>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 name="Google Shape;21;p2"/>
            <p:cNvSpPr/>
            <p:nvPr/>
          </p:nvSpPr>
          <p:spPr>
            <a:xfrm rot="2700000">
              <a:off x="6912862" y="686600"/>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 name="Google Shape;22;p2"/>
            <p:cNvSpPr/>
            <p:nvPr/>
          </p:nvSpPr>
          <p:spPr>
            <a:xfrm rot="10800000">
              <a:off x="8071400" y="4030150"/>
              <a:ext cx="1486200" cy="148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 name="Google Shape;23;p2"/>
            <p:cNvSpPr/>
            <p:nvPr/>
          </p:nvSpPr>
          <p:spPr>
            <a:xfrm rot="10800000">
              <a:off x="7914325" y="3932475"/>
              <a:ext cx="1377600" cy="1377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11"/>
          <p:cNvSpPr txBox="1"/>
          <p:nvPr>
            <p:ph hasCustomPrompt="1" type="title"/>
          </p:nvPr>
        </p:nvSpPr>
        <p:spPr>
          <a:xfrm>
            <a:off x="1808325" y="1384025"/>
            <a:ext cx="5527500" cy="1361100"/>
          </a:xfrm>
          <a:prstGeom prst="rect">
            <a:avLst/>
          </a:prstGeom>
          <a:solidFill>
            <a:schemeClr val="accent1"/>
          </a:solidFill>
        </p:spPr>
        <p:txBody>
          <a:bodyPr anchorCtr="0" anchor="ctr" bIns="91425" lIns="91425" spcFirstLastPara="1" rIns="91425" wrap="square" tIns="91425">
            <a:noAutofit/>
          </a:bodyPr>
          <a:lstStyle>
            <a:lvl1pPr lvl="0" algn="ctr">
              <a:spcBef>
                <a:spcPts val="0"/>
              </a:spcBef>
              <a:spcAft>
                <a:spcPts val="0"/>
              </a:spcAft>
              <a:buSzPts val="9600"/>
              <a:buNone/>
              <a:defRPr sz="60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1"/>
          <p:cNvSpPr txBox="1"/>
          <p:nvPr>
            <p:ph idx="1" type="subTitle"/>
          </p:nvPr>
        </p:nvSpPr>
        <p:spPr>
          <a:xfrm>
            <a:off x="1808325" y="3087300"/>
            <a:ext cx="55275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4" name="Google Shape;104;p11"/>
          <p:cNvGrpSpPr/>
          <p:nvPr/>
        </p:nvGrpSpPr>
        <p:grpSpPr>
          <a:xfrm>
            <a:off x="4620888" y="-711652"/>
            <a:ext cx="7454875" cy="9763452"/>
            <a:chOff x="4620888" y="-711652"/>
            <a:chExt cx="7454875" cy="9763452"/>
          </a:xfrm>
        </p:grpSpPr>
        <p:pic>
          <p:nvPicPr>
            <p:cNvPr id="105" name="Google Shape;105;p11"/>
            <p:cNvPicPr preferRelativeResize="0"/>
            <p:nvPr/>
          </p:nvPicPr>
          <p:blipFill>
            <a:blip r:embed="rId2">
              <a:alphaModFix/>
            </a:blip>
            <a:stretch>
              <a:fillRect/>
            </a:stretch>
          </p:blipFill>
          <p:spPr>
            <a:xfrm>
              <a:off x="4620888" y="1596925"/>
              <a:ext cx="7454875" cy="7454875"/>
            </a:xfrm>
            <a:prstGeom prst="rect">
              <a:avLst/>
            </a:prstGeom>
            <a:noFill/>
            <a:ln>
              <a:noFill/>
            </a:ln>
          </p:spPr>
        </p:pic>
        <p:pic>
          <p:nvPicPr>
            <p:cNvPr id="106" name="Google Shape;106;p11"/>
            <p:cNvPicPr preferRelativeResize="0"/>
            <p:nvPr/>
          </p:nvPicPr>
          <p:blipFill>
            <a:blip r:embed="rId3">
              <a:alphaModFix/>
            </a:blip>
            <a:stretch>
              <a:fillRect/>
            </a:stretch>
          </p:blipFill>
          <p:spPr>
            <a:xfrm>
              <a:off x="6542138" y="1455687"/>
              <a:ext cx="4742876" cy="4742876"/>
            </a:xfrm>
            <a:prstGeom prst="rect">
              <a:avLst/>
            </a:prstGeom>
            <a:noFill/>
            <a:ln>
              <a:noFill/>
            </a:ln>
          </p:spPr>
        </p:pic>
        <p:sp>
          <p:nvSpPr>
            <p:cNvPr id="107" name="Google Shape;107;p11"/>
            <p:cNvSpPr/>
            <p:nvPr/>
          </p:nvSpPr>
          <p:spPr>
            <a:xfrm rot="-5400000">
              <a:off x="7413226" y="-499936"/>
              <a:ext cx="1870200" cy="187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8" name="Google Shape;108;p11"/>
            <p:cNvSpPr/>
            <p:nvPr/>
          </p:nvSpPr>
          <p:spPr>
            <a:xfrm rot="-5400000">
              <a:off x="7283638" y="-711652"/>
              <a:ext cx="1640400" cy="1640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09" name="Google Shape;109;p11"/>
          <p:cNvGrpSpPr/>
          <p:nvPr/>
        </p:nvGrpSpPr>
        <p:grpSpPr>
          <a:xfrm>
            <a:off x="-1385205" y="-1794429"/>
            <a:ext cx="3734871" cy="7705978"/>
            <a:chOff x="-1385205" y="-1794429"/>
            <a:chExt cx="3734871" cy="7705978"/>
          </a:xfrm>
        </p:grpSpPr>
        <p:sp>
          <p:nvSpPr>
            <p:cNvPr id="110" name="Google Shape;110;p11"/>
            <p:cNvSpPr/>
            <p:nvPr/>
          </p:nvSpPr>
          <p:spPr>
            <a:xfrm rot="-2822888">
              <a:off x="-2215092" y="128472"/>
              <a:ext cx="5264874" cy="24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1" name="Google Shape;111;p11"/>
            <p:cNvSpPr/>
            <p:nvPr/>
          </p:nvSpPr>
          <p:spPr>
            <a:xfrm rot="-2822888">
              <a:off x="-2118922" y="175122"/>
              <a:ext cx="5264874" cy="1156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2" name="Google Shape;112;p11"/>
            <p:cNvSpPr/>
            <p:nvPr/>
          </p:nvSpPr>
          <p:spPr>
            <a:xfrm rot="-5400000">
              <a:off x="-221875" y="4179049"/>
              <a:ext cx="1732500" cy="173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3" name="Google Shape;113;p11"/>
            <p:cNvSpPr/>
            <p:nvPr/>
          </p:nvSpPr>
          <p:spPr>
            <a:xfrm rot="-5400000">
              <a:off x="-863212" y="3783798"/>
              <a:ext cx="1640400" cy="1640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14" name="Shape 1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5" name="Shape 115"/>
        <p:cNvGrpSpPr/>
        <p:nvPr/>
      </p:nvGrpSpPr>
      <p:grpSpPr>
        <a:xfrm>
          <a:off x="0" y="0"/>
          <a:ext cx="0" cy="0"/>
          <a:chOff x="0" y="0"/>
          <a:chExt cx="0" cy="0"/>
        </a:xfrm>
      </p:grpSpPr>
      <p:sp>
        <p:nvSpPr>
          <p:cNvPr id="116" name="Google Shape;116;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13"/>
          <p:cNvSpPr txBox="1"/>
          <p:nvPr>
            <p:ph hasCustomPrompt="1" idx="2" type="title"/>
          </p:nvPr>
        </p:nvSpPr>
        <p:spPr>
          <a:xfrm>
            <a:off x="720000" y="1544796"/>
            <a:ext cx="734700" cy="447600"/>
          </a:xfrm>
          <a:prstGeom prst="rect">
            <a:avLst/>
          </a:prstGeom>
          <a:solidFill>
            <a:schemeClr val="accent1"/>
          </a:solid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6"/>
                </a:solidFill>
                <a:latin typeface="Open Sans"/>
                <a:ea typeface="Open Sans"/>
                <a:cs typeface="Open Sans"/>
                <a:sym typeface="Open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3" type="title"/>
          </p:nvPr>
        </p:nvSpPr>
        <p:spPr>
          <a:xfrm>
            <a:off x="4388400" y="1544791"/>
            <a:ext cx="734700" cy="447600"/>
          </a:xfrm>
          <a:prstGeom prst="rect">
            <a:avLst/>
          </a:prstGeom>
          <a:solidFill>
            <a:schemeClr val="accent1"/>
          </a:solid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6"/>
                </a:solidFill>
                <a:latin typeface="Open Sans"/>
                <a:ea typeface="Open Sans"/>
                <a:cs typeface="Open Sans"/>
                <a:sym typeface="Open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p:nvPr>
            <p:ph hasCustomPrompt="1" idx="4" type="title"/>
          </p:nvPr>
        </p:nvSpPr>
        <p:spPr>
          <a:xfrm>
            <a:off x="720000" y="2233064"/>
            <a:ext cx="734700" cy="447600"/>
          </a:xfrm>
          <a:prstGeom prst="rect">
            <a:avLst/>
          </a:prstGeom>
          <a:solidFill>
            <a:schemeClr val="accent1"/>
          </a:solid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6"/>
                </a:solidFill>
                <a:latin typeface="Open Sans"/>
                <a:ea typeface="Open Sans"/>
                <a:cs typeface="Open Sans"/>
                <a:sym typeface="Open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hasCustomPrompt="1" idx="5" type="title"/>
          </p:nvPr>
        </p:nvSpPr>
        <p:spPr>
          <a:xfrm>
            <a:off x="4388400" y="2233066"/>
            <a:ext cx="734700" cy="447600"/>
          </a:xfrm>
          <a:prstGeom prst="rect">
            <a:avLst/>
          </a:prstGeom>
          <a:solidFill>
            <a:schemeClr val="accent1"/>
          </a:solid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6"/>
                </a:solidFill>
                <a:latin typeface="Open Sans"/>
                <a:ea typeface="Open Sans"/>
                <a:cs typeface="Open Sans"/>
                <a:sym typeface="Open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hasCustomPrompt="1" idx="6" type="title"/>
          </p:nvPr>
        </p:nvSpPr>
        <p:spPr>
          <a:xfrm>
            <a:off x="720000" y="2921333"/>
            <a:ext cx="734700" cy="447600"/>
          </a:xfrm>
          <a:prstGeom prst="rect">
            <a:avLst/>
          </a:prstGeom>
          <a:solidFill>
            <a:schemeClr val="accent1"/>
          </a:solid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6"/>
                </a:solidFill>
                <a:latin typeface="Open Sans"/>
                <a:ea typeface="Open Sans"/>
                <a:cs typeface="Open Sans"/>
                <a:sym typeface="Open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p:nvPr>
            <p:ph hasCustomPrompt="1" idx="7" type="title"/>
          </p:nvPr>
        </p:nvSpPr>
        <p:spPr>
          <a:xfrm>
            <a:off x="4388400" y="2921341"/>
            <a:ext cx="734700" cy="447600"/>
          </a:xfrm>
          <a:prstGeom prst="rect">
            <a:avLst/>
          </a:prstGeom>
          <a:solidFill>
            <a:schemeClr val="accent1"/>
          </a:solid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6"/>
                </a:solidFill>
                <a:latin typeface="Open Sans"/>
                <a:ea typeface="Open Sans"/>
                <a:cs typeface="Open Sans"/>
                <a:sym typeface="Open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 type="subTitle"/>
          </p:nvPr>
        </p:nvSpPr>
        <p:spPr>
          <a:xfrm>
            <a:off x="1454700" y="1544775"/>
            <a:ext cx="2695500" cy="6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4" name="Google Shape;124;p13"/>
          <p:cNvSpPr txBox="1"/>
          <p:nvPr>
            <p:ph idx="8" type="subTitle"/>
          </p:nvPr>
        </p:nvSpPr>
        <p:spPr>
          <a:xfrm>
            <a:off x="1454700" y="2233038"/>
            <a:ext cx="2695500" cy="6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5" name="Google Shape;125;p13"/>
          <p:cNvSpPr txBox="1"/>
          <p:nvPr>
            <p:ph idx="9" type="subTitle"/>
          </p:nvPr>
        </p:nvSpPr>
        <p:spPr>
          <a:xfrm>
            <a:off x="1454700" y="2921325"/>
            <a:ext cx="2695500" cy="6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6" name="Google Shape;126;p13"/>
          <p:cNvSpPr txBox="1"/>
          <p:nvPr>
            <p:ph idx="13" type="subTitle"/>
          </p:nvPr>
        </p:nvSpPr>
        <p:spPr>
          <a:xfrm>
            <a:off x="5123100" y="1544775"/>
            <a:ext cx="2695500" cy="6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7" name="Google Shape;127;p13"/>
          <p:cNvSpPr txBox="1"/>
          <p:nvPr>
            <p:ph idx="14" type="subTitle"/>
          </p:nvPr>
        </p:nvSpPr>
        <p:spPr>
          <a:xfrm>
            <a:off x="5123100" y="2233050"/>
            <a:ext cx="2695500" cy="6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28" name="Google Shape;128;p13"/>
          <p:cNvSpPr txBox="1"/>
          <p:nvPr>
            <p:ph idx="15" type="subTitle"/>
          </p:nvPr>
        </p:nvSpPr>
        <p:spPr>
          <a:xfrm>
            <a:off x="5123100" y="2921325"/>
            <a:ext cx="2695500" cy="6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29" name="Google Shape;129;p13"/>
          <p:cNvGrpSpPr/>
          <p:nvPr/>
        </p:nvGrpSpPr>
        <p:grpSpPr>
          <a:xfrm>
            <a:off x="-327001" y="471765"/>
            <a:ext cx="1289915" cy="5062664"/>
            <a:chOff x="-327001" y="471765"/>
            <a:chExt cx="1289915" cy="5062664"/>
          </a:xfrm>
        </p:grpSpPr>
        <p:sp>
          <p:nvSpPr>
            <p:cNvPr id="130" name="Google Shape;130;p13"/>
            <p:cNvSpPr/>
            <p:nvPr/>
          </p:nvSpPr>
          <p:spPr>
            <a:xfrm rot="4657384">
              <a:off x="-2171858" y="2974390"/>
              <a:ext cx="5143645" cy="2394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1" name="Google Shape;131;p13"/>
            <p:cNvSpPr/>
            <p:nvPr/>
          </p:nvSpPr>
          <p:spPr>
            <a:xfrm rot="4657590">
              <a:off x="-2288975" y="2954725"/>
              <a:ext cx="5138049" cy="115809"/>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32" name="Google Shape;132;p13"/>
          <p:cNvGrpSpPr/>
          <p:nvPr/>
        </p:nvGrpSpPr>
        <p:grpSpPr>
          <a:xfrm>
            <a:off x="4951525" y="-648475"/>
            <a:ext cx="7124699" cy="9024649"/>
            <a:chOff x="4951525" y="-648475"/>
            <a:chExt cx="7124699" cy="9024649"/>
          </a:xfrm>
        </p:grpSpPr>
        <p:pic>
          <p:nvPicPr>
            <p:cNvPr id="133" name="Google Shape;133;p13"/>
            <p:cNvPicPr preferRelativeResize="0"/>
            <p:nvPr/>
          </p:nvPicPr>
          <p:blipFill>
            <a:blip r:embed="rId2">
              <a:alphaModFix/>
            </a:blip>
            <a:stretch>
              <a:fillRect/>
            </a:stretch>
          </p:blipFill>
          <p:spPr>
            <a:xfrm>
              <a:off x="6359700" y="1767000"/>
              <a:ext cx="3741399" cy="3741399"/>
            </a:xfrm>
            <a:prstGeom prst="rect">
              <a:avLst/>
            </a:prstGeom>
            <a:noFill/>
            <a:ln>
              <a:noFill/>
            </a:ln>
          </p:spPr>
        </p:pic>
        <p:pic>
          <p:nvPicPr>
            <p:cNvPr id="134" name="Google Shape;134;p13"/>
            <p:cNvPicPr preferRelativeResize="0"/>
            <p:nvPr/>
          </p:nvPicPr>
          <p:blipFill>
            <a:blip r:embed="rId3">
              <a:alphaModFix/>
            </a:blip>
            <a:stretch>
              <a:fillRect/>
            </a:stretch>
          </p:blipFill>
          <p:spPr>
            <a:xfrm>
              <a:off x="4951525" y="1251475"/>
              <a:ext cx="7124699" cy="7124699"/>
            </a:xfrm>
            <a:prstGeom prst="rect">
              <a:avLst/>
            </a:prstGeom>
            <a:noFill/>
            <a:ln>
              <a:noFill/>
            </a:ln>
          </p:spPr>
        </p:pic>
        <p:sp>
          <p:nvSpPr>
            <p:cNvPr id="135" name="Google Shape;135;p13"/>
            <p:cNvSpPr/>
            <p:nvPr/>
          </p:nvSpPr>
          <p:spPr>
            <a:xfrm>
              <a:off x="8210450" y="-582725"/>
              <a:ext cx="1834200" cy="18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6" name="Google Shape;136;p13"/>
            <p:cNvSpPr/>
            <p:nvPr/>
          </p:nvSpPr>
          <p:spPr>
            <a:xfrm>
              <a:off x="7394425" y="-648475"/>
              <a:ext cx="1486200" cy="14862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37" name="Shape 137"/>
        <p:cNvGrpSpPr/>
        <p:nvPr/>
      </p:nvGrpSpPr>
      <p:grpSpPr>
        <a:xfrm>
          <a:off x="0" y="0"/>
          <a:ext cx="0" cy="0"/>
          <a:chOff x="0" y="0"/>
          <a:chExt cx="0" cy="0"/>
        </a:xfrm>
      </p:grpSpPr>
      <p:sp>
        <p:nvSpPr>
          <p:cNvPr id="138" name="Google Shape;138;p14"/>
          <p:cNvSpPr txBox="1"/>
          <p:nvPr>
            <p:ph type="title"/>
          </p:nvPr>
        </p:nvSpPr>
        <p:spPr>
          <a:xfrm>
            <a:off x="713222" y="709411"/>
            <a:ext cx="32055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9" name="Google Shape;139;p14"/>
          <p:cNvSpPr txBox="1"/>
          <p:nvPr>
            <p:ph idx="1" type="subTitle"/>
          </p:nvPr>
        </p:nvSpPr>
        <p:spPr>
          <a:xfrm>
            <a:off x="713225" y="2533711"/>
            <a:ext cx="4373700" cy="20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grpSp>
        <p:nvGrpSpPr>
          <p:cNvPr id="140" name="Google Shape;140;p14"/>
          <p:cNvGrpSpPr/>
          <p:nvPr/>
        </p:nvGrpSpPr>
        <p:grpSpPr>
          <a:xfrm>
            <a:off x="-1042250" y="-1184037"/>
            <a:ext cx="1999800" cy="2352837"/>
            <a:chOff x="-1042250" y="-1184037"/>
            <a:chExt cx="1999800" cy="2352837"/>
          </a:xfrm>
        </p:grpSpPr>
        <p:sp>
          <p:nvSpPr>
            <p:cNvPr id="141" name="Google Shape;141;p14"/>
            <p:cNvSpPr/>
            <p:nvPr/>
          </p:nvSpPr>
          <p:spPr>
            <a:xfrm>
              <a:off x="-1042250" y="-1184037"/>
              <a:ext cx="1999800" cy="199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2" name="Google Shape;142;p14"/>
            <p:cNvSpPr/>
            <p:nvPr/>
          </p:nvSpPr>
          <p:spPr>
            <a:xfrm>
              <a:off x="-980635" y="-471600"/>
              <a:ext cx="1640400" cy="1640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43" name="Google Shape;143;p14"/>
          <p:cNvGrpSpPr/>
          <p:nvPr/>
        </p:nvGrpSpPr>
        <p:grpSpPr>
          <a:xfrm>
            <a:off x="6207625" y="-2223150"/>
            <a:ext cx="5143500" cy="8900083"/>
            <a:chOff x="6207625" y="-2223150"/>
            <a:chExt cx="5143500" cy="8900083"/>
          </a:xfrm>
        </p:grpSpPr>
        <p:sp>
          <p:nvSpPr>
            <p:cNvPr id="144" name="Google Shape;144;p14"/>
            <p:cNvSpPr/>
            <p:nvPr/>
          </p:nvSpPr>
          <p:spPr>
            <a:xfrm rot="7977112">
              <a:off x="6146928" y="4729834"/>
              <a:ext cx="5264874" cy="24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5" name="Google Shape;145;p14"/>
            <p:cNvSpPr/>
            <p:nvPr/>
          </p:nvSpPr>
          <p:spPr>
            <a:xfrm rot="7977112">
              <a:off x="6050758" y="4591684"/>
              <a:ext cx="5264874" cy="1156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46" name="Google Shape;146;p14"/>
            <p:cNvPicPr preferRelativeResize="0"/>
            <p:nvPr/>
          </p:nvPicPr>
          <p:blipFill>
            <a:blip r:embed="rId2">
              <a:alphaModFix/>
            </a:blip>
            <a:stretch>
              <a:fillRect/>
            </a:stretch>
          </p:blipFill>
          <p:spPr>
            <a:xfrm>
              <a:off x="6207625" y="-2223150"/>
              <a:ext cx="5143500" cy="51435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47" name="Shape 147"/>
        <p:cNvGrpSpPr/>
        <p:nvPr/>
      </p:nvGrpSpPr>
      <p:grpSpPr>
        <a:xfrm>
          <a:off x="0" y="0"/>
          <a:ext cx="0" cy="0"/>
          <a:chOff x="0" y="0"/>
          <a:chExt cx="0" cy="0"/>
        </a:xfrm>
      </p:grpSpPr>
      <p:sp>
        <p:nvSpPr>
          <p:cNvPr id="148" name="Google Shape;148;p15"/>
          <p:cNvSpPr txBox="1"/>
          <p:nvPr>
            <p:ph type="title"/>
          </p:nvPr>
        </p:nvSpPr>
        <p:spPr>
          <a:xfrm>
            <a:off x="5670075" y="554675"/>
            <a:ext cx="2742000" cy="1146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15"/>
          <p:cNvSpPr txBox="1"/>
          <p:nvPr>
            <p:ph idx="1" type="subTitle"/>
          </p:nvPr>
        </p:nvSpPr>
        <p:spPr>
          <a:xfrm>
            <a:off x="5670075" y="1701275"/>
            <a:ext cx="2742000" cy="10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0" name="Google Shape;150;p15"/>
          <p:cNvSpPr/>
          <p:nvPr>
            <p:ph idx="2" type="pic"/>
          </p:nvPr>
        </p:nvSpPr>
        <p:spPr>
          <a:xfrm>
            <a:off x="713225" y="554638"/>
            <a:ext cx="2801100" cy="4049400"/>
          </a:xfrm>
          <a:prstGeom prst="rect">
            <a:avLst/>
          </a:prstGeom>
          <a:noFill/>
          <a:ln>
            <a:noFill/>
          </a:ln>
        </p:spPr>
      </p:sp>
      <p:sp>
        <p:nvSpPr>
          <p:cNvPr id="151" name="Google Shape;151;p15"/>
          <p:cNvSpPr/>
          <p:nvPr>
            <p:ph idx="3" type="pic"/>
          </p:nvPr>
        </p:nvSpPr>
        <p:spPr>
          <a:xfrm>
            <a:off x="3671775" y="539463"/>
            <a:ext cx="1795500" cy="2285700"/>
          </a:xfrm>
          <a:prstGeom prst="rect">
            <a:avLst/>
          </a:prstGeom>
          <a:noFill/>
          <a:ln>
            <a:noFill/>
          </a:ln>
        </p:spPr>
      </p:sp>
      <p:sp>
        <p:nvSpPr>
          <p:cNvPr id="152" name="Google Shape;152;p15"/>
          <p:cNvSpPr/>
          <p:nvPr>
            <p:ph idx="4" type="pic"/>
          </p:nvPr>
        </p:nvSpPr>
        <p:spPr>
          <a:xfrm>
            <a:off x="3649650" y="2953738"/>
            <a:ext cx="4781100" cy="1650300"/>
          </a:xfrm>
          <a:prstGeom prst="rect">
            <a:avLst/>
          </a:prstGeom>
          <a:noFill/>
          <a:ln>
            <a:noFill/>
          </a:ln>
        </p:spPr>
      </p:sp>
      <p:grpSp>
        <p:nvGrpSpPr>
          <p:cNvPr id="153" name="Google Shape;153;p15"/>
          <p:cNvGrpSpPr/>
          <p:nvPr/>
        </p:nvGrpSpPr>
        <p:grpSpPr>
          <a:xfrm>
            <a:off x="-766605" y="3370928"/>
            <a:ext cx="2159689" cy="2597050"/>
            <a:chOff x="-766605" y="3370928"/>
            <a:chExt cx="2159689" cy="2597050"/>
          </a:xfrm>
        </p:grpSpPr>
        <p:sp>
          <p:nvSpPr>
            <p:cNvPr id="154" name="Google Shape;154;p15"/>
            <p:cNvSpPr/>
            <p:nvPr/>
          </p:nvSpPr>
          <p:spPr>
            <a:xfrm rot="3104904">
              <a:off x="-1311290" y="4632901"/>
              <a:ext cx="3130270" cy="130956"/>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5" name="Google Shape;155;p15"/>
            <p:cNvSpPr/>
            <p:nvPr/>
          </p:nvSpPr>
          <p:spPr>
            <a:xfrm rot="3104904">
              <a:off x="-1150201" y="4595642"/>
              <a:ext cx="3130270" cy="23473"/>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56" name="Google Shape;156;p15"/>
          <p:cNvGrpSpPr/>
          <p:nvPr/>
        </p:nvGrpSpPr>
        <p:grpSpPr>
          <a:xfrm>
            <a:off x="4931825" y="-4005275"/>
            <a:ext cx="7862949" cy="10093125"/>
            <a:chOff x="4931825" y="-4005275"/>
            <a:chExt cx="7862949" cy="10093125"/>
          </a:xfrm>
        </p:grpSpPr>
        <p:pic>
          <p:nvPicPr>
            <p:cNvPr id="157" name="Google Shape;157;p15"/>
            <p:cNvPicPr preferRelativeResize="0"/>
            <p:nvPr/>
          </p:nvPicPr>
          <p:blipFill>
            <a:blip r:embed="rId2">
              <a:alphaModFix/>
            </a:blip>
            <a:stretch>
              <a:fillRect/>
            </a:stretch>
          </p:blipFill>
          <p:spPr>
            <a:xfrm>
              <a:off x="4931825" y="-3106850"/>
              <a:ext cx="5143500" cy="5143500"/>
            </a:xfrm>
            <a:prstGeom prst="rect">
              <a:avLst/>
            </a:prstGeom>
            <a:noFill/>
            <a:ln>
              <a:noFill/>
            </a:ln>
          </p:spPr>
        </p:pic>
        <p:pic>
          <p:nvPicPr>
            <p:cNvPr id="158" name="Google Shape;158;p15"/>
            <p:cNvPicPr preferRelativeResize="0"/>
            <p:nvPr/>
          </p:nvPicPr>
          <p:blipFill>
            <a:blip r:embed="rId3">
              <a:alphaModFix/>
            </a:blip>
            <a:stretch>
              <a:fillRect/>
            </a:stretch>
          </p:blipFill>
          <p:spPr>
            <a:xfrm>
              <a:off x="5670075" y="-4005275"/>
              <a:ext cx="7124699" cy="7124699"/>
            </a:xfrm>
            <a:prstGeom prst="rect">
              <a:avLst/>
            </a:prstGeom>
            <a:noFill/>
            <a:ln>
              <a:noFill/>
            </a:ln>
          </p:spPr>
        </p:pic>
        <p:sp>
          <p:nvSpPr>
            <p:cNvPr id="159" name="Google Shape;159;p15"/>
            <p:cNvSpPr/>
            <p:nvPr/>
          </p:nvSpPr>
          <p:spPr>
            <a:xfrm rot="10800000">
              <a:off x="8388063" y="4601650"/>
              <a:ext cx="1486200" cy="148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0" name="Google Shape;160;p15"/>
            <p:cNvSpPr/>
            <p:nvPr/>
          </p:nvSpPr>
          <p:spPr>
            <a:xfrm rot="10800000">
              <a:off x="8059538" y="4655950"/>
              <a:ext cx="1377600" cy="1377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1" name="Shape 161"/>
        <p:cNvGrpSpPr/>
        <p:nvPr/>
      </p:nvGrpSpPr>
      <p:grpSpPr>
        <a:xfrm>
          <a:off x="0" y="0"/>
          <a:ext cx="0" cy="0"/>
          <a:chOff x="0" y="0"/>
          <a:chExt cx="0" cy="0"/>
        </a:xfrm>
      </p:grpSpPr>
      <p:sp>
        <p:nvSpPr>
          <p:cNvPr id="162" name="Google Shape;162;p1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 name="Google Shape;163;p16"/>
          <p:cNvSpPr txBox="1"/>
          <p:nvPr>
            <p:ph idx="1" type="subTitle"/>
          </p:nvPr>
        </p:nvSpPr>
        <p:spPr>
          <a:xfrm>
            <a:off x="937625" y="2473626"/>
            <a:ext cx="2175300" cy="20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16"/>
          <p:cNvSpPr txBox="1"/>
          <p:nvPr>
            <p:ph idx="2" type="subTitle"/>
          </p:nvPr>
        </p:nvSpPr>
        <p:spPr>
          <a:xfrm>
            <a:off x="3484347" y="2473626"/>
            <a:ext cx="2175300" cy="20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16"/>
          <p:cNvSpPr txBox="1"/>
          <p:nvPr>
            <p:ph idx="3" type="subTitle"/>
          </p:nvPr>
        </p:nvSpPr>
        <p:spPr>
          <a:xfrm>
            <a:off x="6031075" y="2473626"/>
            <a:ext cx="2175300" cy="20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16"/>
          <p:cNvSpPr txBox="1"/>
          <p:nvPr>
            <p:ph idx="4" type="subTitle"/>
          </p:nvPr>
        </p:nvSpPr>
        <p:spPr>
          <a:xfrm>
            <a:off x="937625" y="1626000"/>
            <a:ext cx="21753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7" name="Google Shape;167;p16"/>
          <p:cNvSpPr txBox="1"/>
          <p:nvPr>
            <p:ph idx="5" type="subTitle"/>
          </p:nvPr>
        </p:nvSpPr>
        <p:spPr>
          <a:xfrm>
            <a:off x="3484350" y="1626000"/>
            <a:ext cx="21753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8" name="Google Shape;168;p16"/>
          <p:cNvSpPr txBox="1"/>
          <p:nvPr>
            <p:ph idx="6" type="subTitle"/>
          </p:nvPr>
        </p:nvSpPr>
        <p:spPr>
          <a:xfrm>
            <a:off x="6031075" y="1626000"/>
            <a:ext cx="21753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69" name="Google Shape;169;p16"/>
          <p:cNvGrpSpPr/>
          <p:nvPr/>
        </p:nvGrpSpPr>
        <p:grpSpPr>
          <a:xfrm>
            <a:off x="5772325" y="-2530050"/>
            <a:ext cx="7454875" cy="8997133"/>
            <a:chOff x="5772325" y="-2530050"/>
            <a:chExt cx="7454875" cy="8997133"/>
          </a:xfrm>
        </p:grpSpPr>
        <p:pic>
          <p:nvPicPr>
            <p:cNvPr id="170" name="Google Shape;170;p16"/>
            <p:cNvPicPr preferRelativeResize="0"/>
            <p:nvPr/>
          </p:nvPicPr>
          <p:blipFill>
            <a:blip r:embed="rId2">
              <a:alphaModFix/>
            </a:blip>
            <a:stretch>
              <a:fillRect/>
            </a:stretch>
          </p:blipFill>
          <p:spPr>
            <a:xfrm>
              <a:off x="5772325" y="-2530050"/>
              <a:ext cx="7454875" cy="7454875"/>
            </a:xfrm>
            <a:prstGeom prst="rect">
              <a:avLst/>
            </a:prstGeom>
            <a:noFill/>
            <a:ln>
              <a:noFill/>
            </a:ln>
          </p:spPr>
        </p:pic>
        <p:pic>
          <p:nvPicPr>
            <p:cNvPr id="171" name="Google Shape;171;p16"/>
            <p:cNvPicPr preferRelativeResize="0"/>
            <p:nvPr/>
          </p:nvPicPr>
          <p:blipFill>
            <a:blip r:embed="rId3">
              <a:alphaModFix/>
            </a:blip>
            <a:stretch>
              <a:fillRect/>
            </a:stretch>
          </p:blipFill>
          <p:spPr>
            <a:xfrm>
              <a:off x="6643125" y="-2169151"/>
              <a:ext cx="4742876" cy="4742876"/>
            </a:xfrm>
            <a:prstGeom prst="rect">
              <a:avLst/>
            </a:prstGeom>
            <a:noFill/>
            <a:ln>
              <a:noFill/>
            </a:ln>
          </p:spPr>
        </p:pic>
        <p:sp>
          <p:nvSpPr>
            <p:cNvPr id="172" name="Google Shape;172;p16"/>
            <p:cNvSpPr/>
            <p:nvPr/>
          </p:nvSpPr>
          <p:spPr>
            <a:xfrm rot="7977112">
              <a:off x="6221241" y="4519984"/>
              <a:ext cx="5264874" cy="24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3" name="Google Shape;173;p16"/>
            <p:cNvSpPr/>
            <p:nvPr/>
          </p:nvSpPr>
          <p:spPr>
            <a:xfrm rot="7977112">
              <a:off x="6125070" y="4381834"/>
              <a:ext cx="5264874" cy="1156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74" name="Google Shape;174;p16"/>
          <p:cNvGrpSpPr/>
          <p:nvPr/>
        </p:nvGrpSpPr>
        <p:grpSpPr>
          <a:xfrm>
            <a:off x="-1385205" y="-1794429"/>
            <a:ext cx="3734871" cy="8162354"/>
            <a:chOff x="-1385205" y="-1794429"/>
            <a:chExt cx="3734871" cy="8162354"/>
          </a:xfrm>
        </p:grpSpPr>
        <p:sp>
          <p:nvSpPr>
            <p:cNvPr id="175" name="Google Shape;175;p16"/>
            <p:cNvSpPr/>
            <p:nvPr/>
          </p:nvSpPr>
          <p:spPr>
            <a:xfrm>
              <a:off x="-948926" y="4497725"/>
              <a:ext cx="1870200" cy="187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6" name="Google Shape;176;p16"/>
            <p:cNvSpPr/>
            <p:nvPr/>
          </p:nvSpPr>
          <p:spPr>
            <a:xfrm>
              <a:off x="-507410" y="4368137"/>
              <a:ext cx="1640400" cy="1640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7" name="Google Shape;177;p16"/>
            <p:cNvSpPr/>
            <p:nvPr/>
          </p:nvSpPr>
          <p:spPr>
            <a:xfrm rot="-2822888">
              <a:off x="-2215092" y="128472"/>
              <a:ext cx="5264874" cy="24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8" name="Google Shape;178;p16"/>
            <p:cNvSpPr/>
            <p:nvPr/>
          </p:nvSpPr>
          <p:spPr>
            <a:xfrm rot="-2822888">
              <a:off x="-2118922" y="175122"/>
              <a:ext cx="5264874" cy="1156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9" name="Shape 179"/>
        <p:cNvGrpSpPr/>
        <p:nvPr/>
      </p:nvGrpSpPr>
      <p:grpSpPr>
        <a:xfrm>
          <a:off x="0" y="0"/>
          <a:ext cx="0" cy="0"/>
          <a:chOff x="0" y="0"/>
          <a:chExt cx="0" cy="0"/>
        </a:xfrm>
      </p:grpSpPr>
      <p:sp>
        <p:nvSpPr>
          <p:cNvPr id="180" name="Google Shape;180;p1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1" name="Google Shape;181;p17"/>
          <p:cNvSpPr txBox="1"/>
          <p:nvPr>
            <p:ph idx="1" type="subTitle"/>
          </p:nvPr>
        </p:nvSpPr>
        <p:spPr>
          <a:xfrm>
            <a:off x="1001574" y="18118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17"/>
          <p:cNvSpPr txBox="1"/>
          <p:nvPr>
            <p:ph idx="2" type="subTitle"/>
          </p:nvPr>
        </p:nvSpPr>
        <p:spPr>
          <a:xfrm>
            <a:off x="4828026" y="1811825"/>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17"/>
          <p:cNvSpPr txBox="1"/>
          <p:nvPr>
            <p:ph idx="3" type="subTitle"/>
          </p:nvPr>
        </p:nvSpPr>
        <p:spPr>
          <a:xfrm>
            <a:off x="1001574" y="33962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17"/>
          <p:cNvSpPr txBox="1"/>
          <p:nvPr>
            <p:ph idx="4" type="subTitle"/>
          </p:nvPr>
        </p:nvSpPr>
        <p:spPr>
          <a:xfrm>
            <a:off x="4828026" y="3396200"/>
            <a:ext cx="33144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17"/>
          <p:cNvSpPr txBox="1"/>
          <p:nvPr>
            <p:ph idx="5" type="subTitle"/>
          </p:nvPr>
        </p:nvSpPr>
        <p:spPr>
          <a:xfrm>
            <a:off x="1001575" y="1360725"/>
            <a:ext cx="33144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6" name="Google Shape;186;p17"/>
          <p:cNvSpPr txBox="1"/>
          <p:nvPr>
            <p:ph idx="6" type="subTitle"/>
          </p:nvPr>
        </p:nvSpPr>
        <p:spPr>
          <a:xfrm>
            <a:off x="1001575" y="2945175"/>
            <a:ext cx="33144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7" name="Google Shape;187;p17"/>
          <p:cNvSpPr txBox="1"/>
          <p:nvPr>
            <p:ph idx="7" type="subTitle"/>
          </p:nvPr>
        </p:nvSpPr>
        <p:spPr>
          <a:xfrm>
            <a:off x="4827999" y="1360725"/>
            <a:ext cx="33144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8" name="Google Shape;188;p17"/>
          <p:cNvSpPr txBox="1"/>
          <p:nvPr>
            <p:ph idx="8" type="subTitle"/>
          </p:nvPr>
        </p:nvSpPr>
        <p:spPr>
          <a:xfrm>
            <a:off x="4827999" y="2945175"/>
            <a:ext cx="33144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89" name="Google Shape;189;p17"/>
          <p:cNvGrpSpPr/>
          <p:nvPr/>
        </p:nvGrpSpPr>
        <p:grpSpPr>
          <a:xfrm>
            <a:off x="7283638" y="-711652"/>
            <a:ext cx="1999788" cy="2081916"/>
            <a:chOff x="7283638" y="-711652"/>
            <a:chExt cx="1999788" cy="2081916"/>
          </a:xfrm>
        </p:grpSpPr>
        <p:sp>
          <p:nvSpPr>
            <p:cNvPr id="190" name="Google Shape;190;p17"/>
            <p:cNvSpPr/>
            <p:nvPr/>
          </p:nvSpPr>
          <p:spPr>
            <a:xfrm rot="-5400000">
              <a:off x="7413226" y="-499936"/>
              <a:ext cx="1870200" cy="187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1" name="Google Shape;191;p17"/>
            <p:cNvSpPr/>
            <p:nvPr/>
          </p:nvSpPr>
          <p:spPr>
            <a:xfrm rot="-5400000">
              <a:off x="7283638" y="-711652"/>
              <a:ext cx="1640400" cy="1640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192" name="Google Shape;192;p17"/>
          <p:cNvGrpSpPr/>
          <p:nvPr/>
        </p:nvGrpSpPr>
        <p:grpSpPr>
          <a:xfrm>
            <a:off x="-3014225" y="-1794429"/>
            <a:ext cx="7454875" cy="11496329"/>
            <a:chOff x="-3014225" y="-1794429"/>
            <a:chExt cx="7454875" cy="11496329"/>
          </a:xfrm>
        </p:grpSpPr>
        <p:pic>
          <p:nvPicPr>
            <p:cNvPr id="193" name="Google Shape;193;p17"/>
            <p:cNvPicPr preferRelativeResize="0"/>
            <p:nvPr/>
          </p:nvPicPr>
          <p:blipFill>
            <a:blip r:embed="rId2">
              <a:alphaModFix/>
            </a:blip>
            <a:stretch>
              <a:fillRect/>
            </a:stretch>
          </p:blipFill>
          <p:spPr>
            <a:xfrm>
              <a:off x="-3014225" y="2247025"/>
              <a:ext cx="7454875" cy="7454875"/>
            </a:xfrm>
            <a:prstGeom prst="rect">
              <a:avLst/>
            </a:prstGeom>
            <a:noFill/>
            <a:ln>
              <a:noFill/>
            </a:ln>
          </p:spPr>
        </p:pic>
        <p:pic>
          <p:nvPicPr>
            <p:cNvPr id="194" name="Google Shape;194;p17"/>
            <p:cNvPicPr preferRelativeResize="0"/>
            <p:nvPr/>
          </p:nvPicPr>
          <p:blipFill>
            <a:blip r:embed="rId3">
              <a:alphaModFix/>
            </a:blip>
            <a:stretch>
              <a:fillRect/>
            </a:stretch>
          </p:blipFill>
          <p:spPr>
            <a:xfrm>
              <a:off x="-2393212" y="2075587"/>
              <a:ext cx="4742876" cy="4742876"/>
            </a:xfrm>
            <a:prstGeom prst="rect">
              <a:avLst/>
            </a:prstGeom>
            <a:noFill/>
            <a:ln>
              <a:noFill/>
            </a:ln>
          </p:spPr>
        </p:pic>
        <p:sp>
          <p:nvSpPr>
            <p:cNvPr id="195" name="Google Shape;195;p17"/>
            <p:cNvSpPr/>
            <p:nvPr/>
          </p:nvSpPr>
          <p:spPr>
            <a:xfrm rot="-2822888">
              <a:off x="-2215092" y="128472"/>
              <a:ext cx="5264874" cy="24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6" name="Google Shape;196;p17"/>
            <p:cNvSpPr/>
            <p:nvPr/>
          </p:nvSpPr>
          <p:spPr>
            <a:xfrm rot="-2822888">
              <a:off x="-2118922" y="175122"/>
              <a:ext cx="5264874" cy="1156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7" name="Shape 197"/>
        <p:cNvGrpSpPr/>
        <p:nvPr/>
      </p:nvGrpSpPr>
      <p:grpSpPr>
        <a:xfrm>
          <a:off x="0" y="0"/>
          <a:ext cx="0" cy="0"/>
          <a:chOff x="0" y="0"/>
          <a:chExt cx="0" cy="0"/>
        </a:xfrm>
      </p:grpSpPr>
      <p:sp>
        <p:nvSpPr>
          <p:cNvPr id="198" name="Google Shape;198;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18"/>
          <p:cNvSpPr txBox="1"/>
          <p:nvPr>
            <p:ph idx="1" type="subTitle"/>
          </p:nvPr>
        </p:nvSpPr>
        <p:spPr>
          <a:xfrm>
            <a:off x="720000" y="17101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0" name="Google Shape;200;p18"/>
          <p:cNvSpPr txBox="1"/>
          <p:nvPr>
            <p:ph idx="2" type="subTitle"/>
          </p:nvPr>
        </p:nvSpPr>
        <p:spPr>
          <a:xfrm>
            <a:off x="3455250" y="17101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1" name="Google Shape;201;p18"/>
          <p:cNvSpPr txBox="1"/>
          <p:nvPr>
            <p:ph idx="3" type="subTitle"/>
          </p:nvPr>
        </p:nvSpPr>
        <p:spPr>
          <a:xfrm>
            <a:off x="7200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18"/>
          <p:cNvSpPr txBox="1"/>
          <p:nvPr>
            <p:ph idx="4" type="subTitle"/>
          </p:nvPr>
        </p:nvSpPr>
        <p:spPr>
          <a:xfrm>
            <a:off x="345525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18"/>
          <p:cNvSpPr txBox="1"/>
          <p:nvPr>
            <p:ph idx="5" type="subTitle"/>
          </p:nvPr>
        </p:nvSpPr>
        <p:spPr>
          <a:xfrm>
            <a:off x="6190500" y="17101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4" name="Google Shape;204;p18"/>
          <p:cNvSpPr txBox="1"/>
          <p:nvPr>
            <p:ph idx="6" type="subTitle"/>
          </p:nvPr>
        </p:nvSpPr>
        <p:spPr>
          <a:xfrm>
            <a:off x="61905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5" name="Google Shape;205;p18"/>
          <p:cNvSpPr txBox="1"/>
          <p:nvPr>
            <p:ph idx="7" type="subTitle"/>
          </p:nvPr>
        </p:nvSpPr>
        <p:spPr>
          <a:xfrm>
            <a:off x="720000" y="1336275"/>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6" name="Google Shape;206;p18"/>
          <p:cNvSpPr txBox="1"/>
          <p:nvPr>
            <p:ph idx="8" type="subTitle"/>
          </p:nvPr>
        </p:nvSpPr>
        <p:spPr>
          <a:xfrm>
            <a:off x="3455250" y="1336275"/>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7" name="Google Shape;207;p18"/>
          <p:cNvSpPr txBox="1"/>
          <p:nvPr>
            <p:ph idx="9" type="subTitle"/>
          </p:nvPr>
        </p:nvSpPr>
        <p:spPr>
          <a:xfrm>
            <a:off x="6190500" y="1336275"/>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8" name="Google Shape;208;p18"/>
          <p:cNvSpPr txBox="1"/>
          <p:nvPr>
            <p:ph idx="13" type="subTitle"/>
          </p:nvPr>
        </p:nvSpPr>
        <p:spPr>
          <a:xfrm>
            <a:off x="720000" y="3063351"/>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9" name="Google Shape;209;p18"/>
          <p:cNvSpPr txBox="1"/>
          <p:nvPr>
            <p:ph idx="14" type="subTitle"/>
          </p:nvPr>
        </p:nvSpPr>
        <p:spPr>
          <a:xfrm>
            <a:off x="3455250" y="3063356"/>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10" name="Google Shape;210;p18"/>
          <p:cNvSpPr txBox="1"/>
          <p:nvPr>
            <p:ph idx="15" type="subTitle"/>
          </p:nvPr>
        </p:nvSpPr>
        <p:spPr>
          <a:xfrm>
            <a:off x="6190500" y="3063356"/>
            <a:ext cx="2231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b="1" sz="18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211" name="Google Shape;211;p18"/>
          <p:cNvGrpSpPr/>
          <p:nvPr/>
        </p:nvGrpSpPr>
        <p:grpSpPr>
          <a:xfrm>
            <a:off x="-2608475" y="-4251150"/>
            <a:ext cx="7553999" cy="7124699"/>
            <a:chOff x="-2608475" y="-4251150"/>
            <a:chExt cx="7553999" cy="7124699"/>
          </a:xfrm>
        </p:grpSpPr>
        <p:pic>
          <p:nvPicPr>
            <p:cNvPr id="212" name="Google Shape;212;p18"/>
            <p:cNvPicPr preferRelativeResize="0"/>
            <p:nvPr/>
          </p:nvPicPr>
          <p:blipFill>
            <a:blip r:embed="rId2">
              <a:alphaModFix/>
            </a:blip>
            <a:stretch>
              <a:fillRect/>
            </a:stretch>
          </p:blipFill>
          <p:spPr>
            <a:xfrm>
              <a:off x="-2179175" y="-4251150"/>
              <a:ext cx="7124699" cy="7124699"/>
            </a:xfrm>
            <a:prstGeom prst="rect">
              <a:avLst/>
            </a:prstGeom>
            <a:noFill/>
            <a:ln>
              <a:noFill/>
            </a:ln>
          </p:spPr>
        </p:pic>
        <p:pic>
          <p:nvPicPr>
            <p:cNvPr id="213" name="Google Shape;213;p18"/>
            <p:cNvPicPr preferRelativeResize="0"/>
            <p:nvPr/>
          </p:nvPicPr>
          <p:blipFill>
            <a:blip r:embed="rId3">
              <a:alphaModFix/>
            </a:blip>
            <a:stretch>
              <a:fillRect/>
            </a:stretch>
          </p:blipFill>
          <p:spPr>
            <a:xfrm>
              <a:off x="-2608475" y="-2395100"/>
              <a:ext cx="5143500" cy="5143500"/>
            </a:xfrm>
            <a:prstGeom prst="rect">
              <a:avLst/>
            </a:prstGeom>
            <a:noFill/>
            <a:ln>
              <a:noFill/>
            </a:ln>
          </p:spPr>
        </p:pic>
      </p:grpSp>
      <p:grpSp>
        <p:nvGrpSpPr>
          <p:cNvPr id="214" name="Google Shape;214;p18"/>
          <p:cNvGrpSpPr/>
          <p:nvPr/>
        </p:nvGrpSpPr>
        <p:grpSpPr>
          <a:xfrm>
            <a:off x="7468514" y="-615287"/>
            <a:ext cx="2597050" cy="6405236"/>
            <a:chOff x="7468514" y="-615287"/>
            <a:chExt cx="2597050" cy="6405236"/>
          </a:xfrm>
        </p:grpSpPr>
        <p:sp>
          <p:nvSpPr>
            <p:cNvPr id="215" name="Google Shape;215;p18"/>
            <p:cNvSpPr/>
            <p:nvPr/>
          </p:nvSpPr>
          <p:spPr>
            <a:xfrm rot="8504904">
              <a:off x="7172979" y="4585231"/>
              <a:ext cx="3130270" cy="130956"/>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6" name="Google Shape;216;p18"/>
            <p:cNvSpPr/>
            <p:nvPr/>
          </p:nvSpPr>
          <p:spPr>
            <a:xfrm rot="8504904">
              <a:off x="7263980" y="4800062"/>
              <a:ext cx="3130270" cy="23473"/>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7" name="Google Shape;217;p18"/>
            <p:cNvSpPr/>
            <p:nvPr/>
          </p:nvSpPr>
          <p:spPr>
            <a:xfrm rot="10800000">
              <a:off x="8477563" y="-517612"/>
              <a:ext cx="1486200" cy="148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8" name="Google Shape;218;p18"/>
            <p:cNvSpPr/>
            <p:nvPr/>
          </p:nvSpPr>
          <p:spPr>
            <a:xfrm rot="10800000">
              <a:off x="8320488" y="-615287"/>
              <a:ext cx="1377600" cy="1377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9" name="Shape 219"/>
        <p:cNvGrpSpPr/>
        <p:nvPr/>
      </p:nvGrpSpPr>
      <p:grpSpPr>
        <a:xfrm>
          <a:off x="0" y="0"/>
          <a:ext cx="0" cy="0"/>
          <a:chOff x="0" y="0"/>
          <a:chExt cx="0" cy="0"/>
        </a:xfrm>
      </p:grpSpPr>
      <p:sp>
        <p:nvSpPr>
          <p:cNvPr id="220" name="Google Shape;220;p19"/>
          <p:cNvSpPr txBox="1"/>
          <p:nvPr>
            <p:ph hasCustomPrompt="1" type="title"/>
          </p:nvPr>
        </p:nvSpPr>
        <p:spPr>
          <a:xfrm>
            <a:off x="713384" y="2691370"/>
            <a:ext cx="24060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1" name="Google Shape;221;p19"/>
          <p:cNvSpPr txBox="1"/>
          <p:nvPr>
            <p:ph idx="1" type="subTitle"/>
          </p:nvPr>
        </p:nvSpPr>
        <p:spPr>
          <a:xfrm>
            <a:off x="713375" y="3587500"/>
            <a:ext cx="24060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2" name="Google Shape;222;p19"/>
          <p:cNvSpPr txBox="1"/>
          <p:nvPr>
            <p:ph hasCustomPrompt="1" idx="2" type="title"/>
          </p:nvPr>
        </p:nvSpPr>
        <p:spPr>
          <a:xfrm>
            <a:off x="3369076" y="2691370"/>
            <a:ext cx="24060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3" name="Google Shape;223;p19"/>
          <p:cNvSpPr txBox="1"/>
          <p:nvPr>
            <p:ph idx="3" type="subTitle"/>
          </p:nvPr>
        </p:nvSpPr>
        <p:spPr>
          <a:xfrm>
            <a:off x="3369073" y="3587500"/>
            <a:ext cx="24060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4" name="Google Shape;224;p19"/>
          <p:cNvSpPr txBox="1"/>
          <p:nvPr>
            <p:ph hasCustomPrompt="1" idx="4" type="title"/>
          </p:nvPr>
        </p:nvSpPr>
        <p:spPr>
          <a:xfrm>
            <a:off x="6024786" y="2691370"/>
            <a:ext cx="24060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5" name="Google Shape;225;p19"/>
          <p:cNvSpPr txBox="1"/>
          <p:nvPr>
            <p:ph idx="5" type="subTitle"/>
          </p:nvPr>
        </p:nvSpPr>
        <p:spPr>
          <a:xfrm>
            <a:off x="6024775" y="3587500"/>
            <a:ext cx="2406000" cy="44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26" name="Google Shape;226;p19"/>
          <p:cNvGrpSpPr/>
          <p:nvPr/>
        </p:nvGrpSpPr>
        <p:grpSpPr>
          <a:xfrm>
            <a:off x="4453575" y="-3022850"/>
            <a:ext cx="7606149" cy="9518808"/>
            <a:chOff x="4453575" y="-3022850"/>
            <a:chExt cx="7606149" cy="9518808"/>
          </a:xfrm>
        </p:grpSpPr>
        <p:pic>
          <p:nvPicPr>
            <p:cNvPr id="227" name="Google Shape;227;p19"/>
            <p:cNvPicPr preferRelativeResize="0"/>
            <p:nvPr/>
          </p:nvPicPr>
          <p:blipFill>
            <a:blip r:embed="rId2">
              <a:alphaModFix/>
            </a:blip>
            <a:stretch>
              <a:fillRect/>
            </a:stretch>
          </p:blipFill>
          <p:spPr>
            <a:xfrm>
              <a:off x="4935025" y="-3022850"/>
              <a:ext cx="7124699" cy="7124699"/>
            </a:xfrm>
            <a:prstGeom prst="rect">
              <a:avLst/>
            </a:prstGeom>
            <a:noFill/>
            <a:ln>
              <a:noFill/>
            </a:ln>
          </p:spPr>
        </p:pic>
        <p:pic>
          <p:nvPicPr>
            <p:cNvPr id="228" name="Google Shape;228;p19"/>
            <p:cNvPicPr preferRelativeResize="0"/>
            <p:nvPr/>
          </p:nvPicPr>
          <p:blipFill>
            <a:blip r:embed="rId3">
              <a:alphaModFix/>
            </a:blip>
            <a:stretch>
              <a:fillRect/>
            </a:stretch>
          </p:blipFill>
          <p:spPr>
            <a:xfrm>
              <a:off x="4453575" y="-2641000"/>
              <a:ext cx="5143500" cy="5143500"/>
            </a:xfrm>
            <a:prstGeom prst="rect">
              <a:avLst/>
            </a:prstGeom>
            <a:noFill/>
            <a:ln>
              <a:noFill/>
            </a:ln>
          </p:spPr>
        </p:pic>
        <p:sp>
          <p:nvSpPr>
            <p:cNvPr id="229" name="Google Shape;229;p19"/>
            <p:cNvSpPr/>
            <p:nvPr/>
          </p:nvSpPr>
          <p:spPr>
            <a:xfrm rot="7977112">
              <a:off x="6066741" y="4548859"/>
              <a:ext cx="5264874" cy="24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0" name="Google Shape;230;p19"/>
            <p:cNvSpPr/>
            <p:nvPr/>
          </p:nvSpPr>
          <p:spPr>
            <a:xfrm rot="7977112">
              <a:off x="5970570" y="4410709"/>
              <a:ext cx="5264874" cy="1156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231" name="Google Shape;231;p19"/>
          <p:cNvGrpSpPr/>
          <p:nvPr/>
        </p:nvGrpSpPr>
        <p:grpSpPr>
          <a:xfrm>
            <a:off x="-2784575" y="-1232377"/>
            <a:ext cx="5494518" cy="8276626"/>
            <a:chOff x="-2784575" y="-1232377"/>
            <a:chExt cx="5494518" cy="8276626"/>
          </a:xfrm>
        </p:grpSpPr>
        <p:pic>
          <p:nvPicPr>
            <p:cNvPr id="232" name="Google Shape;232;p19"/>
            <p:cNvPicPr preferRelativeResize="0"/>
            <p:nvPr/>
          </p:nvPicPr>
          <p:blipFill>
            <a:blip r:embed="rId2">
              <a:alphaModFix/>
            </a:blip>
            <a:stretch>
              <a:fillRect/>
            </a:stretch>
          </p:blipFill>
          <p:spPr>
            <a:xfrm>
              <a:off x="-2784575" y="2077650"/>
              <a:ext cx="4966599" cy="4966599"/>
            </a:xfrm>
            <a:prstGeom prst="rect">
              <a:avLst/>
            </a:prstGeom>
            <a:noFill/>
            <a:ln>
              <a:noFill/>
            </a:ln>
          </p:spPr>
        </p:pic>
        <p:sp>
          <p:nvSpPr>
            <p:cNvPr id="233" name="Google Shape;233;p19"/>
            <p:cNvSpPr/>
            <p:nvPr/>
          </p:nvSpPr>
          <p:spPr>
            <a:xfrm>
              <a:off x="-1008700" y="3082450"/>
              <a:ext cx="1438500" cy="1438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4" name="Google Shape;234;p19"/>
            <p:cNvSpPr/>
            <p:nvPr/>
          </p:nvSpPr>
          <p:spPr>
            <a:xfrm>
              <a:off x="-452274" y="3082450"/>
              <a:ext cx="1165500" cy="11655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5" name="Google Shape;235;p19"/>
            <p:cNvSpPr/>
            <p:nvPr/>
          </p:nvSpPr>
          <p:spPr>
            <a:xfrm flipH="1" rot="-2577112">
              <a:off x="-1980944" y="558074"/>
              <a:ext cx="5264874" cy="24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6" name="Google Shape;236;p19"/>
            <p:cNvSpPr/>
            <p:nvPr/>
          </p:nvSpPr>
          <p:spPr>
            <a:xfrm flipH="1" rot="-2577112">
              <a:off x="-1888545" y="608495"/>
              <a:ext cx="5264874" cy="1156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37" name="Shape 237"/>
        <p:cNvGrpSpPr/>
        <p:nvPr/>
      </p:nvGrpSpPr>
      <p:grpSpPr>
        <a:xfrm>
          <a:off x="0" y="0"/>
          <a:ext cx="0" cy="0"/>
          <a:chOff x="0" y="0"/>
          <a:chExt cx="0" cy="0"/>
        </a:xfrm>
      </p:grpSpPr>
      <p:sp>
        <p:nvSpPr>
          <p:cNvPr id="238" name="Google Shape;238;p20"/>
          <p:cNvSpPr txBox="1"/>
          <p:nvPr>
            <p:ph type="title"/>
          </p:nvPr>
        </p:nvSpPr>
        <p:spPr>
          <a:xfrm>
            <a:off x="713213"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9" name="Google Shape;239;p20"/>
          <p:cNvSpPr txBox="1"/>
          <p:nvPr>
            <p:ph idx="1" type="subTitle"/>
          </p:nvPr>
        </p:nvSpPr>
        <p:spPr>
          <a:xfrm>
            <a:off x="713225" y="1745009"/>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0" name="Google Shape;240;p20"/>
          <p:cNvSpPr txBox="1"/>
          <p:nvPr/>
        </p:nvSpPr>
        <p:spPr>
          <a:xfrm>
            <a:off x="713225" y="36119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grpSp>
        <p:nvGrpSpPr>
          <p:cNvPr id="241" name="Google Shape;241;p20"/>
          <p:cNvGrpSpPr/>
          <p:nvPr/>
        </p:nvGrpSpPr>
        <p:grpSpPr>
          <a:xfrm>
            <a:off x="4674500" y="-2472975"/>
            <a:ext cx="7124699" cy="7810775"/>
            <a:chOff x="4674500" y="-2472975"/>
            <a:chExt cx="7124699" cy="7810775"/>
          </a:xfrm>
        </p:grpSpPr>
        <p:pic>
          <p:nvPicPr>
            <p:cNvPr id="242" name="Google Shape;242;p20"/>
            <p:cNvPicPr preferRelativeResize="0"/>
            <p:nvPr/>
          </p:nvPicPr>
          <p:blipFill>
            <a:blip r:embed="rId5">
              <a:alphaModFix/>
            </a:blip>
            <a:stretch>
              <a:fillRect/>
            </a:stretch>
          </p:blipFill>
          <p:spPr>
            <a:xfrm>
              <a:off x="4674500" y="-2472975"/>
              <a:ext cx="7124699" cy="7124699"/>
            </a:xfrm>
            <a:prstGeom prst="rect">
              <a:avLst/>
            </a:prstGeom>
            <a:noFill/>
            <a:ln>
              <a:noFill/>
            </a:ln>
          </p:spPr>
        </p:pic>
        <p:pic>
          <p:nvPicPr>
            <p:cNvPr id="243" name="Google Shape;243;p20"/>
            <p:cNvPicPr preferRelativeResize="0"/>
            <p:nvPr/>
          </p:nvPicPr>
          <p:blipFill>
            <a:blip r:embed="rId6">
              <a:alphaModFix/>
            </a:blip>
            <a:stretch>
              <a:fillRect/>
            </a:stretch>
          </p:blipFill>
          <p:spPr>
            <a:xfrm>
              <a:off x="6120325" y="194300"/>
              <a:ext cx="5143500" cy="5143500"/>
            </a:xfrm>
            <a:prstGeom prst="rect">
              <a:avLst/>
            </a:prstGeom>
            <a:noFill/>
            <a:ln>
              <a:noFill/>
            </a:ln>
          </p:spPr>
        </p:pic>
        <p:sp>
          <p:nvSpPr>
            <p:cNvPr id="244" name="Google Shape;244;p20"/>
            <p:cNvSpPr/>
            <p:nvPr/>
          </p:nvSpPr>
          <p:spPr>
            <a:xfrm rot="2700000">
              <a:off x="6763888" y="742343"/>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5" name="Google Shape;245;p20"/>
            <p:cNvSpPr/>
            <p:nvPr/>
          </p:nvSpPr>
          <p:spPr>
            <a:xfrm rot="2700000">
              <a:off x="6912862" y="686600"/>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
          <p:cNvSpPr txBox="1"/>
          <p:nvPr>
            <p:ph type="title"/>
          </p:nvPr>
        </p:nvSpPr>
        <p:spPr>
          <a:xfrm>
            <a:off x="3853550" y="2272425"/>
            <a:ext cx="4383600" cy="162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3834750" y="1087900"/>
            <a:ext cx="1474500" cy="841800"/>
          </a:xfrm>
          <a:prstGeom prst="rect">
            <a:avLst/>
          </a:prstGeom>
          <a:solidFill>
            <a:schemeClr val="accent1"/>
          </a:solid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accent6"/>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p:nvPr>
            <p:ph idx="3" type="pic"/>
          </p:nvPr>
        </p:nvSpPr>
        <p:spPr>
          <a:xfrm>
            <a:off x="713225" y="539500"/>
            <a:ext cx="2760600" cy="4064400"/>
          </a:xfrm>
          <a:prstGeom prst="rect">
            <a:avLst/>
          </a:prstGeom>
          <a:noFill/>
          <a:ln>
            <a:noFill/>
          </a:ln>
        </p:spPr>
      </p:sp>
      <p:pic>
        <p:nvPicPr>
          <p:cNvPr id="28" name="Google Shape;28;p3"/>
          <p:cNvPicPr preferRelativeResize="0"/>
          <p:nvPr/>
        </p:nvPicPr>
        <p:blipFill>
          <a:blip r:embed="rId2">
            <a:alphaModFix/>
          </a:blip>
          <a:stretch>
            <a:fillRect/>
          </a:stretch>
        </p:blipFill>
        <p:spPr>
          <a:xfrm>
            <a:off x="6734125" y="-1813800"/>
            <a:ext cx="5143500" cy="5143500"/>
          </a:xfrm>
          <a:prstGeom prst="rect">
            <a:avLst/>
          </a:prstGeom>
          <a:noFill/>
          <a:ln>
            <a:noFill/>
          </a:ln>
        </p:spPr>
      </p:pic>
      <p:grpSp>
        <p:nvGrpSpPr>
          <p:cNvPr id="29" name="Google Shape;29;p3"/>
          <p:cNvGrpSpPr/>
          <p:nvPr/>
        </p:nvGrpSpPr>
        <p:grpSpPr>
          <a:xfrm>
            <a:off x="-4343625" y="-586350"/>
            <a:ext cx="7124699" cy="7124699"/>
            <a:chOff x="-4343625" y="-586350"/>
            <a:chExt cx="7124699" cy="7124699"/>
          </a:xfrm>
        </p:grpSpPr>
        <p:pic>
          <p:nvPicPr>
            <p:cNvPr id="30" name="Google Shape;30;p3"/>
            <p:cNvPicPr preferRelativeResize="0"/>
            <p:nvPr/>
          </p:nvPicPr>
          <p:blipFill>
            <a:blip r:embed="rId3">
              <a:alphaModFix/>
            </a:blip>
            <a:stretch>
              <a:fillRect/>
            </a:stretch>
          </p:blipFill>
          <p:spPr>
            <a:xfrm>
              <a:off x="-4343625" y="-586350"/>
              <a:ext cx="7124699" cy="7124699"/>
            </a:xfrm>
            <a:prstGeom prst="rect">
              <a:avLst/>
            </a:prstGeom>
            <a:noFill/>
            <a:ln>
              <a:noFill/>
            </a:ln>
          </p:spPr>
        </p:pic>
        <p:sp>
          <p:nvSpPr>
            <p:cNvPr id="31" name="Google Shape;31;p3"/>
            <p:cNvSpPr/>
            <p:nvPr/>
          </p:nvSpPr>
          <p:spPr>
            <a:xfrm rot="-1496326">
              <a:off x="-642173" y="3737314"/>
              <a:ext cx="1834225" cy="1834225"/>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 name="Google Shape;32;p3"/>
            <p:cNvSpPr/>
            <p:nvPr/>
          </p:nvSpPr>
          <p:spPr>
            <a:xfrm rot="-1496444">
              <a:off x="-149035" y="4370363"/>
              <a:ext cx="1486196" cy="1486196"/>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46" name="Shape 246"/>
        <p:cNvGrpSpPr/>
        <p:nvPr/>
      </p:nvGrpSpPr>
      <p:grpSpPr>
        <a:xfrm>
          <a:off x="0" y="0"/>
          <a:ext cx="0" cy="0"/>
          <a:chOff x="0" y="0"/>
          <a:chExt cx="0" cy="0"/>
        </a:xfrm>
      </p:grpSpPr>
      <p:grpSp>
        <p:nvGrpSpPr>
          <p:cNvPr id="247" name="Google Shape;247;p21"/>
          <p:cNvGrpSpPr/>
          <p:nvPr/>
        </p:nvGrpSpPr>
        <p:grpSpPr>
          <a:xfrm>
            <a:off x="7914325" y="3932475"/>
            <a:ext cx="1643275" cy="1583875"/>
            <a:chOff x="7914325" y="3932475"/>
            <a:chExt cx="1643275" cy="1583875"/>
          </a:xfrm>
        </p:grpSpPr>
        <p:sp>
          <p:nvSpPr>
            <p:cNvPr id="248" name="Google Shape;248;p21"/>
            <p:cNvSpPr/>
            <p:nvPr/>
          </p:nvSpPr>
          <p:spPr>
            <a:xfrm rot="10800000">
              <a:off x="8071400" y="4030150"/>
              <a:ext cx="1486200" cy="148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9" name="Google Shape;249;p21"/>
            <p:cNvSpPr/>
            <p:nvPr/>
          </p:nvSpPr>
          <p:spPr>
            <a:xfrm rot="10800000">
              <a:off x="7914325" y="3932475"/>
              <a:ext cx="1377600" cy="1377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250" name="Google Shape;250;p21"/>
          <p:cNvGrpSpPr/>
          <p:nvPr/>
        </p:nvGrpSpPr>
        <p:grpSpPr>
          <a:xfrm>
            <a:off x="-2849125" y="-3837262"/>
            <a:ext cx="7523637" cy="7236719"/>
            <a:chOff x="-2849125" y="-3837262"/>
            <a:chExt cx="7523637" cy="7236719"/>
          </a:xfrm>
        </p:grpSpPr>
        <p:pic>
          <p:nvPicPr>
            <p:cNvPr id="251" name="Google Shape;251;p21"/>
            <p:cNvPicPr preferRelativeResize="0"/>
            <p:nvPr/>
          </p:nvPicPr>
          <p:blipFill>
            <a:blip r:embed="rId2">
              <a:alphaModFix/>
            </a:blip>
            <a:stretch>
              <a:fillRect/>
            </a:stretch>
          </p:blipFill>
          <p:spPr>
            <a:xfrm rot="-5400000">
              <a:off x="-2849125" y="-3837262"/>
              <a:ext cx="7124699" cy="7124699"/>
            </a:xfrm>
            <a:prstGeom prst="rect">
              <a:avLst/>
            </a:prstGeom>
            <a:noFill/>
            <a:ln>
              <a:noFill/>
            </a:ln>
          </p:spPr>
        </p:pic>
        <p:pic>
          <p:nvPicPr>
            <p:cNvPr id="252" name="Google Shape;252;p21"/>
            <p:cNvPicPr preferRelativeResize="0"/>
            <p:nvPr/>
          </p:nvPicPr>
          <p:blipFill>
            <a:blip r:embed="rId3">
              <a:alphaModFix/>
            </a:blip>
            <a:stretch>
              <a:fillRect/>
            </a:stretch>
          </p:blipFill>
          <p:spPr>
            <a:xfrm rot="-5400000">
              <a:off x="-468988" y="-3182937"/>
              <a:ext cx="5143500" cy="5143500"/>
            </a:xfrm>
            <a:prstGeom prst="rect">
              <a:avLst/>
            </a:prstGeom>
            <a:noFill/>
            <a:ln>
              <a:noFill/>
            </a:ln>
          </p:spPr>
        </p:pic>
        <p:sp>
          <p:nvSpPr>
            <p:cNvPr id="253" name="Google Shape;253;p21"/>
            <p:cNvSpPr/>
            <p:nvPr/>
          </p:nvSpPr>
          <p:spPr>
            <a:xfrm rot="-2700000">
              <a:off x="-1293569" y="310328"/>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4" name="Google Shape;254;p21"/>
            <p:cNvSpPr/>
            <p:nvPr/>
          </p:nvSpPr>
          <p:spPr>
            <a:xfrm rot="-2700000">
              <a:off x="-1402769" y="214812"/>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5" name="Google Shape;255;p21"/>
            <p:cNvSpPr/>
            <p:nvPr/>
          </p:nvSpPr>
          <p:spPr>
            <a:xfrm rot="-8100000">
              <a:off x="-1087785" y="1605459"/>
              <a:ext cx="1486197" cy="148619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6" name="Google Shape;256;p21"/>
            <p:cNvSpPr/>
            <p:nvPr/>
          </p:nvSpPr>
          <p:spPr>
            <a:xfrm rot="-8100000">
              <a:off x="-1075481" y="1402846"/>
              <a:ext cx="1377585" cy="1377585"/>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57" name="Shape 257"/>
        <p:cNvGrpSpPr/>
        <p:nvPr/>
      </p:nvGrpSpPr>
      <p:grpSpPr>
        <a:xfrm>
          <a:off x="0" y="0"/>
          <a:ext cx="0" cy="0"/>
          <a:chOff x="0" y="0"/>
          <a:chExt cx="0" cy="0"/>
        </a:xfrm>
      </p:grpSpPr>
      <p:grpSp>
        <p:nvGrpSpPr>
          <p:cNvPr id="258" name="Google Shape;258;p22"/>
          <p:cNvGrpSpPr/>
          <p:nvPr/>
        </p:nvGrpSpPr>
        <p:grpSpPr>
          <a:xfrm flipH="1">
            <a:off x="-3835650" y="-2669625"/>
            <a:ext cx="7124699" cy="8271025"/>
            <a:chOff x="5712050" y="-2754675"/>
            <a:chExt cx="7124699" cy="8271025"/>
          </a:xfrm>
        </p:grpSpPr>
        <p:pic>
          <p:nvPicPr>
            <p:cNvPr id="259" name="Google Shape;259;p22"/>
            <p:cNvPicPr preferRelativeResize="0"/>
            <p:nvPr/>
          </p:nvPicPr>
          <p:blipFill>
            <a:blip r:embed="rId2">
              <a:alphaModFix/>
            </a:blip>
            <a:stretch>
              <a:fillRect/>
            </a:stretch>
          </p:blipFill>
          <p:spPr>
            <a:xfrm>
              <a:off x="5712050" y="-2754675"/>
              <a:ext cx="7124699" cy="7124699"/>
            </a:xfrm>
            <a:prstGeom prst="rect">
              <a:avLst/>
            </a:prstGeom>
            <a:noFill/>
            <a:ln>
              <a:noFill/>
            </a:ln>
          </p:spPr>
        </p:pic>
        <p:sp>
          <p:nvSpPr>
            <p:cNvPr id="260" name="Google Shape;260;p22"/>
            <p:cNvSpPr/>
            <p:nvPr/>
          </p:nvSpPr>
          <p:spPr>
            <a:xfrm rot="2700000">
              <a:off x="6763888" y="742343"/>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1" name="Google Shape;261;p22"/>
            <p:cNvSpPr/>
            <p:nvPr/>
          </p:nvSpPr>
          <p:spPr>
            <a:xfrm rot="2700000">
              <a:off x="6912862" y="686600"/>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2" name="Google Shape;262;p22"/>
            <p:cNvSpPr/>
            <p:nvPr/>
          </p:nvSpPr>
          <p:spPr>
            <a:xfrm rot="10800000">
              <a:off x="8071400" y="4030150"/>
              <a:ext cx="1486200" cy="148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3" name="Google Shape;263;p22"/>
            <p:cNvSpPr/>
            <p:nvPr/>
          </p:nvSpPr>
          <p:spPr>
            <a:xfrm rot="10800000">
              <a:off x="7914325" y="3932475"/>
              <a:ext cx="1377600" cy="1377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264" name="Google Shape;264;p22"/>
          <p:cNvGrpSpPr/>
          <p:nvPr/>
        </p:nvGrpSpPr>
        <p:grpSpPr>
          <a:xfrm flipH="1">
            <a:off x="4326587" y="-3752212"/>
            <a:ext cx="7523637" cy="9240990"/>
            <a:chOff x="-2849125" y="-3837262"/>
            <a:chExt cx="7523637" cy="9240990"/>
          </a:xfrm>
        </p:grpSpPr>
        <p:pic>
          <p:nvPicPr>
            <p:cNvPr id="265" name="Google Shape;265;p22"/>
            <p:cNvPicPr preferRelativeResize="0"/>
            <p:nvPr/>
          </p:nvPicPr>
          <p:blipFill>
            <a:blip r:embed="rId2">
              <a:alphaModFix/>
            </a:blip>
            <a:stretch>
              <a:fillRect/>
            </a:stretch>
          </p:blipFill>
          <p:spPr>
            <a:xfrm rot="-5400000">
              <a:off x="-2849125" y="-3837262"/>
              <a:ext cx="7124699" cy="7124699"/>
            </a:xfrm>
            <a:prstGeom prst="rect">
              <a:avLst/>
            </a:prstGeom>
            <a:noFill/>
            <a:ln>
              <a:noFill/>
            </a:ln>
          </p:spPr>
        </p:pic>
        <p:pic>
          <p:nvPicPr>
            <p:cNvPr id="266" name="Google Shape;266;p22"/>
            <p:cNvPicPr preferRelativeResize="0"/>
            <p:nvPr/>
          </p:nvPicPr>
          <p:blipFill>
            <a:blip r:embed="rId3">
              <a:alphaModFix/>
            </a:blip>
            <a:stretch>
              <a:fillRect/>
            </a:stretch>
          </p:blipFill>
          <p:spPr>
            <a:xfrm rot="-5400000">
              <a:off x="-468988" y="-3182937"/>
              <a:ext cx="5143500" cy="5143500"/>
            </a:xfrm>
            <a:prstGeom prst="rect">
              <a:avLst/>
            </a:prstGeom>
            <a:noFill/>
            <a:ln>
              <a:noFill/>
            </a:ln>
          </p:spPr>
        </p:pic>
        <p:sp>
          <p:nvSpPr>
            <p:cNvPr id="267" name="Google Shape;267;p22"/>
            <p:cNvSpPr/>
            <p:nvPr/>
          </p:nvSpPr>
          <p:spPr>
            <a:xfrm rot="-8100000">
              <a:off x="-1528807" y="4114091"/>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8" name="Google Shape;268;p22"/>
            <p:cNvSpPr/>
            <p:nvPr/>
          </p:nvSpPr>
          <p:spPr>
            <a:xfrm rot="-8100000">
              <a:off x="-1677781" y="4276748"/>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9" name="Google Shape;269;p22"/>
            <p:cNvSpPr/>
            <p:nvPr/>
          </p:nvSpPr>
          <p:spPr>
            <a:xfrm rot="-8100000">
              <a:off x="-1223685" y="91659"/>
              <a:ext cx="1486197" cy="1486197"/>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0" name="Google Shape;270;p22"/>
            <p:cNvSpPr/>
            <p:nvPr/>
          </p:nvSpPr>
          <p:spPr>
            <a:xfrm rot="-8100000">
              <a:off x="-1211381" y="-110954"/>
              <a:ext cx="1377585" cy="1377585"/>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4"/>
          <p:cNvSpPr txBox="1"/>
          <p:nvPr>
            <p:ph idx="1" type="body"/>
          </p:nvPr>
        </p:nvSpPr>
        <p:spPr>
          <a:xfrm>
            <a:off x="720000" y="1215741"/>
            <a:ext cx="7704000" cy="2936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6" name="Google Shape;36;p4"/>
          <p:cNvGrpSpPr/>
          <p:nvPr/>
        </p:nvGrpSpPr>
        <p:grpSpPr>
          <a:xfrm>
            <a:off x="-2061600" y="1897700"/>
            <a:ext cx="4966599" cy="4966599"/>
            <a:chOff x="-2061600" y="1897700"/>
            <a:chExt cx="4966599" cy="4966599"/>
          </a:xfrm>
        </p:grpSpPr>
        <p:pic>
          <p:nvPicPr>
            <p:cNvPr id="37" name="Google Shape;37;p4"/>
            <p:cNvPicPr preferRelativeResize="0"/>
            <p:nvPr/>
          </p:nvPicPr>
          <p:blipFill>
            <a:blip r:embed="rId2">
              <a:alphaModFix/>
            </a:blip>
            <a:stretch>
              <a:fillRect/>
            </a:stretch>
          </p:blipFill>
          <p:spPr>
            <a:xfrm>
              <a:off x="-2061600" y="1897700"/>
              <a:ext cx="4966599" cy="4966599"/>
            </a:xfrm>
            <a:prstGeom prst="rect">
              <a:avLst/>
            </a:prstGeom>
            <a:noFill/>
            <a:ln>
              <a:noFill/>
            </a:ln>
          </p:spPr>
        </p:pic>
        <p:sp>
          <p:nvSpPr>
            <p:cNvPr id="38" name="Google Shape;38;p4"/>
            <p:cNvSpPr/>
            <p:nvPr/>
          </p:nvSpPr>
          <p:spPr>
            <a:xfrm rot="-8099767">
              <a:off x="-1087934" y="4279869"/>
              <a:ext cx="3130432" cy="130886"/>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 name="Google Shape;39;p4"/>
            <p:cNvSpPr/>
            <p:nvPr/>
          </p:nvSpPr>
          <p:spPr>
            <a:xfrm rot="-8099767">
              <a:off x="-1237208" y="4442738"/>
              <a:ext cx="3130432" cy="2354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40" name="Google Shape;40;p4"/>
          <p:cNvGrpSpPr/>
          <p:nvPr/>
        </p:nvGrpSpPr>
        <p:grpSpPr>
          <a:xfrm>
            <a:off x="6585225" y="-1951250"/>
            <a:ext cx="5143500" cy="5143500"/>
            <a:chOff x="6585225" y="-1951250"/>
            <a:chExt cx="5143500" cy="5143500"/>
          </a:xfrm>
        </p:grpSpPr>
        <p:pic>
          <p:nvPicPr>
            <p:cNvPr id="41" name="Google Shape;41;p4"/>
            <p:cNvPicPr preferRelativeResize="0"/>
            <p:nvPr/>
          </p:nvPicPr>
          <p:blipFill>
            <a:blip r:embed="rId3">
              <a:alphaModFix/>
            </a:blip>
            <a:stretch>
              <a:fillRect/>
            </a:stretch>
          </p:blipFill>
          <p:spPr>
            <a:xfrm>
              <a:off x="6585225" y="-1951250"/>
              <a:ext cx="5143500" cy="5143500"/>
            </a:xfrm>
            <a:prstGeom prst="rect">
              <a:avLst/>
            </a:prstGeom>
            <a:noFill/>
            <a:ln>
              <a:noFill/>
            </a:ln>
          </p:spPr>
        </p:pic>
        <p:sp>
          <p:nvSpPr>
            <p:cNvPr id="42" name="Google Shape;42;p4"/>
            <p:cNvSpPr/>
            <p:nvPr/>
          </p:nvSpPr>
          <p:spPr>
            <a:xfrm rot="7296268">
              <a:off x="8496826" y="1037269"/>
              <a:ext cx="1486111" cy="1486111"/>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 name="Google Shape;43;p4"/>
            <p:cNvSpPr/>
            <p:nvPr/>
          </p:nvSpPr>
          <p:spPr>
            <a:xfrm rot="7296597">
              <a:off x="8310664" y="1191776"/>
              <a:ext cx="1377701" cy="1377701"/>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5"/>
          <p:cNvSpPr txBox="1"/>
          <p:nvPr>
            <p:ph idx="1" type="subTitle"/>
          </p:nvPr>
        </p:nvSpPr>
        <p:spPr>
          <a:xfrm>
            <a:off x="4923137" y="2968100"/>
            <a:ext cx="2505600" cy="148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5"/>
          <p:cNvSpPr txBox="1"/>
          <p:nvPr>
            <p:ph idx="2" type="subTitle"/>
          </p:nvPr>
        </p:nvSpPr>
        <p:spPr>
          <a:xfrm>
            <a:off x="1715263" y="2968100"/>
            <a:ext cx="2505600" cy="148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 name="Google Shape;48;p5"/>
          <p:cNvSpPr txBox="1"/>
          <p:nvPr>
            <p:ph idx="3" type="subTitle"/>
          </p:nvPr>
        </p:nvSpPr>
        <p:spPr>
          <a:xfrm>
            <a:off x="1715263" y="2468302"/>
            <a:ext cx="25056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9" name="Google Shape;49;p5"/>
          <p:cNvSpPr txBox="1"/>
          <p:nvPr>
            <p:ph idx="4" type="subTitle"/>
          </p:nvPr>
        </p:nvSpPr>
        <p:spPr>
          <a:xfrm>
            <a:off x="4923138" y="2468302"/>
            <a:ext cx="25056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50" name="Google Shape;50;p5"/>
          <p:cNvGrpSpPr/>
          <p:nvPr/>
        </p:nvGrpSpPr>
        <p:grpSpPr>
          <a:xfrm>
            <a:off x="6771445" y="-912487"/>
            <a:ext cx="3734871" cy="7645546"/>
            <a:chOff x="6771445" y="-912487"/>
            <a:chExt cx="3734871" cy="7645546"/>
          </a:xfrm>
        </p:grpSpPr>
        <p:sp>
          <p:nvSpPr>
            <p:cNvPr id="51" name="Google Shape;51;p5"/>
            <p:cNvSpPr/>
            <p:nvPr/>
          </p:nvSpPr>
          <p:spPr>
            <a:xfrm>
              <a:off x="7878000" y="-912487"/>
              <a:ext cx="1999800" cy="1999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 name="Google Shape;52;p5"/>
            <p:cNvSpPr/>
            <p:nvPr/>
          </p:nvSpPr>
          <p:spPr>
            <a:xfrm>
              <a:off x="7939615" y="-200050"/>
              <a:ext cx="1640400" cy="1640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 name="Google Shape;53;p5"/>
            <p:cNvSpPr/>
            <p:nvPr/>
          </p:nvSpPr>
          <p:spPr>
            <a:xfrm rot="7977112">
              <a:off x="6071328" y="4785959"/>
              <a:ext cx="5264874" cy="24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 name="Google Shape;54;p5"/>
            <p:cNvSpPr/>
            <p:nvPr/>
          </p:nvSpPr>
          <p:spPr>
            <a:xfrm rot="7977112">
              <a:off x="5975158" y="4647809"/>
              <a:ext cx="5264874" cy="1156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55" name="Google Shape;55;p5"/>
          <p:cNvGrpSpPr/>
          <p:nvPr/>
        </p:nvGrpSpPr>
        <p:grpSpPr>
          <a:xfrm>
            <a:off x="-3676475" y="-3463500"/>
            <a:ext cx="7454875" cy="7656475"/>
            <a:chOff x="-3676475" y="-3463500"/>
            <a:chExt cx="7454875" cy="7656475"/>
          </a:xfrm>
        </p:grpSpPr>
        <p:pic>
          <p:nvPicPr>
            <p:cNvPr id="56" name="Google Shape;56;p5"/>
            <p:cNvPicPr preferRelativeResize="0"/>
            <p:nvPr/>
          </p:nvPicPr>
          <p:blipFill>
            <a:blip r:embed="rId2">
              <a:alphaModFix/>
            </a:blip>
            <a:stretch>
              <a:fillRect/>
            </a:stretch>
          </p:blipFill>
          <p:spPr>
            <a:xfrm>
              <a:off x="-3676475" y="-3463500"/>
              <a:ext cx="7454875" cy="7454875"/>
            </a:xfrm>
            <a:prstGeom prst="rect">
              <a:avLst/>
            </a:prstGeom>
            <a:noFill/>
            <a:ln>
              <a:noFill/>
            </a:ln>
          </p:spPr>
        </p:pic>
        <p:pic>
          <p:nvPicPr>
            <p:cNvPr id="57" name="Google Shape;57;p5"/>
            <p:cNvPicPr preferRelativeResize="0"/>
            <p:nvPr/>
          </p:nvPicPr>
          <p:blipFill>
            <a:blip r:embed="rId3">
              <a:alphaModFix/>
            </a:blip>
            <a:stretch>
              <a:fillRect/>
            </a:stretch>
          </p:blipFill>
          <p:spPr>
            <a:xfrm>
              <a:off x="-2281800" y="-549901"/>
              <a:ext cx="4742876" cy="4742876"/>
            </a:xfrm>
            <a:prstGeom prst="rect">
              <a:avLst/>
            </a:prstGeom>
            <a:noFill/>
            <a:ln>
              <a:noFill/>
            </a:ln>
          </p:spPr>
        </p:pic>
        <p:sp>
          <p:nvSpPr>
            <p:cNvPr id="58" name="Google Shape;58;p5"/>
            <p:cNvSpPr/>
            <p:nvPr/>
          </p:nvSpPr>
          <p:spPr>
            <a:xfrm rot="-2700000">
              <a:off x="-1118350" y="457904"/>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 name="Google Shape;59;p5"/>
            <p:cNvSpPr/>
            <p:nvPr/>
          </p:nvSpPr>
          <p:spPr>
            <a:xfrm rot="-2700000">
              <a:off x="-1227550" y="362388"/>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2" name="Google Shape;62;p6"/>
          <p:cNvGrpSpPr/>
          <p:nvPr/>
        </p:nvGrpSpPr>
        <p:grpSpPr>
          <a:xfrm>
            <a:off x="6021275" y="-2380775"/>
            <a:ext cx="7124699" cy="7124699"/>
            <a:chOff x="6021275" y="-2380775"/>
            <a:chExt cx="7124699" cy="7124699"/>
          </a:xfrm>
        </p:grpSpPr>
        <p:pic>
          <p:nvPicPr>
            <p:cNvPr id="63" name="Google Shape;63;p6"/>
            <p:cNvPicPr preferRelativeResize="0"/>
            <p:nvPr/>
          </p:nvPicPr>
          <p:blipFill>
            <a:blip r:embed="rId2">
              <a:alphaModFix/>
            </a:blip>
            <a:stretch>
              <a:fillRect/>
            </a:stretch>
          </p:blipFill>
          <p:spPr>
            <a:xfrm>
              <a:off x="6021275" y="-2380775"/>
              <a:ext cx="7124699" cy="7124699"/>
            </a:xfrm>
            <a:prstGeom prst="rect">
              <a:avLst/>
            </a:prstGeom>
            <a:noFill/>
            <a:ln>
              <a:noFill/>
            </a:ln>
          </p:spPr>
        </p:pic>
        <p:sp>
          <p:nvSpPr>
            <p:cNvPr id="64" name="Google Shape;64;p6"/>
            <p:cNvSpPr/>
            <p:nvPr/>
          </p:nvSpPr>
          <p:spPr>
            <a:xfrm rot="10800000">
              <a:off x="8199825" y="-203612"/>
              <a:ext cx="1486200" cy="148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5" name="Google Shape;65;p6"/>
            <p:cNvSpPr/>
            <p:nvPr/>
          </p:nvSpPr>
          <p:spPr>
            <a:xfrm rot="10800000">
              <a:off x="7948425" y="-425712"/>
              <a:ext cx="1377600" cy="1377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sp>
        <p:nvSpPr>
          <p:cNvPr id="67" name="Google Shape;67;p7"/>
          <p:cNvSpPr txBox="1"/>
          <p:nvPr>
            <p:ph type="title"/>
          </p:nvPr>
        </p:nvSpPr>
        <p:spPr>
          <a:xfrm>
            <a:off x="713225" y="539500"/>
            <a:ext cx="4294800" cy="102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7"/>
          <p:cNvSpPr txBox="1"/>
          <p:nvPr>
            <p:ph idx="1" type="subTitle"/>
          </p:nvPr>
        </p:nvSpPr>
        <p:spPr>
          <a:xfrm>
            <a:off x="713225" y="17151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69" name="Google Shape;69;p7"/>
          <p:cNvSpPr/>
          <p:nvPr>
            <p:ph idx="2" type="pic"/>
          </p:nvPr>
        </p:nvSpPr>
        <p:spPr>
          <a:xfrm>
            <a:off x="5643775" y="539500"/>
            <a:ext cx="2787000" cy="4064400"/>
          </a:xfrm>
          <a:prstGeom prst="rect">
            <a:avLst/>
          </a:prstGeom>
          <a:noFill/>
          <a:ln>
            <a:noFill/>
          </a:ln>
        </p:spPr>
      </p:sp>
      <p:sp>
        <p:nvSpPr>
          <p:cNvPr id="70" name="Google Shape;70;p7"/>
          <p:cNvSpPr/>
          <p:nvPr/>
        </p:nvSpPr>
        <p:spPr>
          <a:xfrm>
            <a:off x="2845250" y="-1785462"/>
            <a:ext cx="3692100" cy="3692100"/>
          </a:xfrm>
          <a:prstGeom prst="ellipse">
            <a:avLst/>
          </a:prstGeom>
          <a:gradFill>
            <a:gsLst>
              <a:gs pos="0">
                <a:schemeClr val="dk2"/>
              </a:gs>
              <a:gs pos="62000">
                <a:srgbClr val="A786BB">
                  <a:alpha val="0"/>
                </a:srgbClr>
              </a:gs>
              <a:gs pos="100000">
                <a:srgbClr val="F9AD8E">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71" name="Google Shape;71;p7"/>
          <p:cNvGrpSpPr/>
          <p:nvPr/>
        </p:nvGrpSpPr>
        <p:grpSpPr>
          <a:xfrm>
            <a:off x="-910826" y="4013450"/>
            <a:ext cx="2167641" cy="1995087"/>
            <a:chOff x="-910826" y="4013450"/>
            <a:chExt cx="2167641" cy="1995087"/>
          </a:xfrm>
        </p:grpSpPr>
        <p:sp>
          <p:nvSpPr>
            <p:cNvPr id="72" name="Google Shape;72;p7"/>
            <p:cNvSpPr/>
            <p:nvPr/>
          </p:nvSpPr>
          <p:spPr>
            <a:xfrm>
              <a:off x="-910826" y="4013450"/>
              <a:ext cx="1870200" cy="187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 name="Google Shape;73;p7"/>
            <p:cNvSpPr/>
            <p:nvPr/>
          </p:nvSpPr>
          <p:spPr>
            <a:xfrm>
              <a:off x="-383585" y="4368137"/>
              <a:ext cx="1640400" cy="1640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74" name="Google Shape;74;p7"/>
          <p:cNvGrpSpPr/>
          <p:nvPr/>
        </p:nvGrpSpPr>
        <p:grpSpPr>
          <a:xfrm>
            <a:off x="5847600" y="-1926917"/>
            <a:ext cx="4608603" cy="8409767"/>
            <a:chOff x="5847600" y="-1926917"/>
            <a:chExt cx="4608603" cy="8409767"/>
          </a:xfrm>
        </p:grpSpPr>
        <p:sp>
          <p:nvSpPr>
            <p:cNvPr id="75" name="Google Shape;75;p7"/>
            <p:cNvSpPr/>
            <p:nvPr/>
          </p:nvSpPr>
          <p:spPr>
            <a:xfrm>
              <a:off x="5847600" y="1906650"/>
              <a:ext cx="4576200" cy="4576200"/>
            </a:xfrm>
            <a:prstGeom prst="ellipse">
              <a:avLst/>
            </a:prstGeom>
            <a:gradFill>
              <a:gsLst>
                <a:gs pos="0">
                  <a:schemeClr val="lt2"/>
                </a:gs>
                <a:gs pos="62000">
                  <a:srgbClr val="F9AD8E">
                    <a:alpha val="0"/>
                  </a:srgbClr>
                </a:gs>
                <a:gs pos="100000">
                  <a:srgbClr val="F9AD8E">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6" name="Google Shape;76;p7"/>
            <p:cNvSpPr/>
            <p:nvPr/>
          </p:nvSpPr>
          <p:spPr>
            <a:xfrm flipH="1" rot="2822888">
              <a:off x="6021216" y="-4016"/>
              <a:ext cx="5264874" cy="24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7" name="Google Shape;77;p7"/>
            <p:cNvSpPr/>
            <p:nvPr/>
          </p:nvSpPr>
          <p:spPr>
            <a:xfrm flipH="1" rot="2822888">
              <a:off x="5925045" y="42634"/>
              <a:ext cx="5264874" cy="1156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6000"/>
              <a:buNone/>
              <a:defRPr sz="6000"/>
            </a:lvl1pPr>
            <a:lvl2pPr lvl="1">
              <a:lnSpc>
                <a:spcPct val="115000"/>
              </a:lnSpc>
              <a:spcBef>
                <a:spcPts val="0"/>
              </a:spcBef>
              <a:spcAft>
                <a:spcPts val="0"/>
              </a:spcAft>
              <a:buSzPts val="4800"/>
              <a:buNone/>
              <a:defRPr sz="4800"/>
            </a:lvl2pPr>
            <a:lvl3pPr lvl="2">
              <a:lnSpc>
                <a:spcPct val="115000"/>
              </a:lnSpc>
              <a:spcBef>
                <a:spcPts val="0"/>
              </a:spcBef>
              <a:spcAft>
                <a:spcPts val="0"/>
              </a:spcAft>
              <a:buSzPts val="4800"/>
              <a:buNone/>
              <a:defRPr sz="4800"/>
            </a:lvl3pPr>
            <a:lvl4pPr lvl="3">
              <a:lnSpc>
                <a:spcPct val="115000"/>
              </a:lnSpc>
              <a:spcBef>
                <a:spcPts val="0"/>
              </a:spcBef>
              <a:spcAft>
                <a:spcPts val="0"/>
              </a:spcAft>
              <a:buSzPts val="4800"/>
              <a:buNone/>
              <a:defRPr sz="4800"/>
            </a:lvl4pPr>
            <a:lvl5pPr lvl="4">
              <a:lnSpc>
                <a:spcPct val="115000"/>
              </a:lnSpc>
              <a:spcBef>
                <a:spcPts val="0"/>
              </a:spcBef>
              <a:spcAft>
                <a:spcPts val="0"/>
              </a:spcAft>
              <a:buSzPts val="4800"/>
              <a:buNone/>
              <a:defRPr sz="4800"/>
            </a:lvl5pPr>
            <a:lvl6pPr lvl="5">
              <a:lnSpc>
                <a:spcPct val="115000"/>
              </a:lnSpc>
              <a:spcBef>
                <a:spcPts val="0"/>
              </a:spcBef>
              <a:spcAft>
                <a:spcPts val="0"/>
              </a:spcAft>
              <a:buSzPts val="4800"/>
              <a:buNone/>
              <a:defRPr sz="4800"/>
            </a:lvl6pPr>
            <a:lvl7pPr lvl="6">
              <a:lnSpc>
                <a:spcPct val="115000"/>
              </a:lnSpc>
              <a:spcBef>
                <a:spcPts val="0"/>
              </a:spcBef>
              <a:spcAft>
                <a:spcPts val="0"/>
              </a:spcAft>
              <a:buSzPts val="4800"/>
              <a:buNone/>
              <a:defRPr sz="4800"/>
            </a:lvl7pPr>
            <a:lvl8pPr lvl="7">
              <a:lnSpc>
                <a:spcPct val="115000"/>
              </a:lnSpc>
              <a:spcBef>
                <a:spcPts val="0"/>
              </a:spcBef>
              <a:spcAft>
                <a:spcPts val="0"/>
              </a:spcAft>
              <a:buSzPts val="4800"/>
              <a:buNone/>
              <a:defRPr sz="4800"/>
            </a:lvl8pPr>
            <a:lvl9pPr lvl="8">
              <a:lnSpc>
                <a:spcPct val="115000"/>
              </a:lnSpc>
              <a:spcBef>
                <a:spcPts val="0"/>
              </a:spcBef>
              <a:spcAft>
                <a:spcPts val="0"/>
              </a:spcAft>
              <a:buSzPts val="4800"/>
              <a:buNone/>
              <a:defRPr sz="4800"/>
            </a:lvl9pPr>
          </a:lstStyle>
          <a:p/>
        </p:txBody>
      </p:sp>
      <p:grpSp>
        <p:nvGrpSpPr>
          <p:cNvPr id="80" name="Google Shape;80;p8"/>
          <p:cNvGrpSpPr/>
          <p:nvPr/>
        </p:nvGrpSpPr>
        <p:grpSpPr>
          <a:xfrm>
            <a:off x="6021275" y="-2380775"/>
            <a:ext cx="7124699" cy="7124699"/>
            <a:chOff x="6021275" y="-2380775"/>
            <a:chExt cx="7124699" cy="7124699"/>
          </a:xfrm>
        </p:grpSpPr>
        <p:pic>
          <p:nvPicPr>
            <p:cNvPr id="81" name="Google Shape;81;p8"/>
            <p:cNvPicPr preferRelativeResize="0"/>
            <p:nvPr/>
          </p:nvPicPr>
          <p:blipFill>
            <a:blip r:embed="rId2">
              <a:alphaModFix/>
            </a:blip>
            <a:stretch>
              <a:fillRect/>
            </a:stretch>
          </p:blipFill>
          <p:spPr>
            <a:xfrm>
              <a:off x="6021275" y="-2380775"/>
              <a:ext cx="7124699" cy="7124699"/>
            </a:xfrm>
            <a:prstGeom prst="rect">
              <a:avLst/>
            </a:prstGeom>
            <a:noFill/>
            <a:ln>
              <a:noFill/>
            </a:ln>
          </p:spPr>
        </p:pic>
        <p:sp>
          <p:nvSpPr>
            <p:cNvPr id="82" name="Google Shape;82;p8"/>
            <p:cNvSpPr/>
            <p:nvPr/>
          </p:nvSpPr>
          <p:spPr>
            <a:xfrm rot="10800000">
              <a:off x="8199825" y="-203612"/>
              <a:ext cx="1486200" cy="1486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 name="Google Shape;83;p8"/>
            <p:cNvSpPr/>
            <p:nvPr/>
          </p:nvSpPr>
          <p:spPr>
            <a:xfrm rot="10800000">
              <a:off x="7948425" y="-425712"/>
              <a:ext cx="1377600" cy="13776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84" name="Google Shape;84;p8"/>
          <p:cNvGrpSpPr/>
          <p:nvPr/>
        </p:nvGrpSpPr>
        <p:grpSpPr>
          <a:xfrm>
            <a:off x="-910826" y="4013450"/>
            <a:ext cx="2167641" cy="1995087"/>
            <a:chOff x="-910826" y="4013450"/>
            <a:chExt cx="2167641" cy="1995087"/>
          </a:xfrm>
        </p:grpSpPr>
        <p:sp>
          <p:nvSpPr>
            <p:cNvPr id="85" name="Google Shape;85;p8"/>
            <p:cNvSpPr/>
            <p:nvPr/>
          </p:nvSpPr>
          <p:spPr>
            <a:xfrm>
              <a:off x="-910826" y="4013450"/>
              <a:ext cx="1870200" cy="1870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6" name="Google Shape;86;p8"/>
            <p:cNvSpPr/>
            <p:nvPr/>
          </p:nvSpPr>
          <p:spPr>
            <a:xfrm>
              <a:off x="-383585" y="4368137"/>
              <a:ext cx="1640400" cy="1640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9" name="Google Shape;8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90" name="Google Shape;90;p9"/>
          <p:cNvGrpSpPr/>
          <p:nvPr/>
        </p:nvGrpSpPr>
        <p:grpSpPr>
          <a:xfrm>
            <a:off x="-2061600" y="1897700"/>
            <a:ext cx="4966599" cy="4966599"/>
            <a:chOff x="-2061600" y="1897700"/>
            <a:chExt cx="4966599" cy="4966599"/>
          </a:xfrm>
        </p:grpSpPr>
        <p:pic>
          <p:nvPicPr>
            <p:cNvPr id="91" name="Google Shape;91;p9"/>
            <p:cNvPicPr preferRelativeResize="0"/>
            <p:nvPr/>
          </p:nvPicPr>
          <p:blipFill>
            <a:blip r:embed="rId2">
              <a:alphaModFix/>
            </a:blip>
            <a:stretch>
              <a:fillRect/>
            </a:stretch>
          </p:blipFill>
          <p:spPr>
            <a:xfrm>
              <a:off x="-2061600" y="1897700"/>
              <a:ext cx="4966599" cy="4966599"/>
            </a:xfrm>
            <a:prstGeom prst="rect">
              <a:avLst/>
            </a:prstGeom>
            <a:noFill/>
            <a:ln>
              <a:noFill/>
            </a:ln>
          </p:spPr>
        </p:pic>
        <p:sp>
          <p:nvSpPr>
            <p:cNvPr id="92" name="Google Shape;92;p9"/>
            <p:cNvSpPr/>
            <p:nvPr/>
          </p:nvSpPr>
          <p:spPr>
            <a:xfrm rot="-8099767">
              <a:off x="-1087934" y="4279869"/>
              <a:ext cx="3130432" cy="130886"/>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3" name="Google Shape;93;p9"/>
            <p:cNvSpPr/>
            <p:nvPr/>
          </p:nvSpPr>
          <p:spPr>
            <a:xfrm rot="-8099767">
              <a:off x="-1237208" y="4442738"/>
              <a:ext cx="3130432" cy="2354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nvGrpSpPr>
          <p:cNvPr id="94" name="Google Shape;94;p9"/>
          <p:cNvGrpSpPr/>
          <p:nvPr/>
        </p:nvGrpSpPr>
        <p:grpSpPr>
          <a:xfrm>
            <a:off x="6585225" y="-1951250"/>
            <a:ext cx="5143500" cy="5143500"/>
            <a:chOff x="6585225" y="-1951250"/>
            <a:chExt cx="5143500" cy="5143500"/>
          </a:xfrm>
        </p:grpSpPr>
        <p:pic>
          <p:nvPicPr>
            <p:cNvPr id="95" name="Google Shape;95;p9"/>
            <p:cNvPicPr preferRelativeResize="0"/>
            <p:nvPr/>
          </p:nvPicPr>
          <p:blipFill>
            <a:blip r:embed="rId3">
              <a:alphaModFix/>
            </a:blip>
            <a:stretch>
              <a:fillRect/>
            </a:stretch>
          </p:blipFill>
          <p:spPr>
            <a:xfrm>
              <a:off x="6585225" y="-1951250"/>
              <a:ext cx="5143500" cy="5143500"/>
            </a:xfrm>
            <a:prstGeom prst="rect">
              <a:avLst/>
            </a:prstGeom>
            <a:noFill/>
            <a:ln>
              <a:noFill/>
            </a:ln>
          </p:spPr>
        </p:pic>
        <p:sp>
          <p:nvSpPr>
            <p:cNvPr id="96" name="Google Shape;96;p9"/>
            <p:cNvSpPr/>
            <p:nvPr/>
          </p:nvSpPr>
          <p:spPr>
            <a:xfrm rot="7296268">
              <a:off x="8496826" y="1037269"/>
              <a:ext cx="1486111" cy="1486111"/>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7" name="Google Shape;97;p9"/>
            <p:cNvSpPr/>
            <p:nvPr/>
          </p:nvSpPr>
          <p:spPr>
            <a:xfrm rot="7296597">
              <a:off x="8310664" y="1191776"/>
              <a:ext cx="1377701" cy="1377701"/>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10"/>
          <p:cNvSpPr/>
          <p:nvPr>
            <p:ph idx="2" type="pic"/>
          </p:nvPr>
        </p:nvSpPr>
        <p:spPr>
          <a:xfrm>
            <a:off x="0" y="0"/>
            <a:ext cx="9144000" cy="5143500"/>
          </a:xfrm>
          <a:prstGeom prst="rect">
            <a:avLst/>
          </a:prstGeom>
          <a:noFill/>
          <a:ln>
            <a:noFill/>
          </a:ln>
        </p:spPr>
      </p:sp>
      <p:sp>
        <p:nvSpPr>
          <p:cNvPr id="100" name="Google Shape;100;p10"/>
          <p:cNvSpPr txBox="1"/>
          <p:nvPr>
            <p:ph type="title"/>
          </p:nvPr>
        </p:nvSpPr>
        <p:spPr>
          <a:xfrm>
            <a:off x="1948800" y="4014450"/>
            <a:ext cx="5246400" cy="4416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7.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ctrTitle"/>
          </p:nvPr>
        </p:nvSpPr>
        <p:spPr>
          <a:xfrm>
            <a:off x="1449000" y="1381788"/>
            <a:ext cx="6246000" cy="17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Mora</a:t>
            </a:r>
            <a:endParaRPr/>
          </a:p>
          <a:p>
            <a:pPr indent="0" lvl="0" marL="0" rtl="0" algn="ctr">
              <a:spcBef>
                <a:spcPts val="0"/>
              </a:spcBef>
              <a:spcAft>
                <a:spcPts val="0"/>
              </a:spcAft>
              <a:buNone/>
            </a:pPr>
            <a:r>
              <a:rPr b="0" lang="en" sz="3200"/>
              <a:t>Assignment 8: Hi-Fi Prototype</a:t>
            </a:r>
            <a:endParaRPr b="0" sz="3200"/>
          </a:p>
        </p:txBody>
      </p:sp>
      <p:sp>
        <p:nvSpPr>
          <p:cNvPr id="276" name="Google Shape;276;p23"/>
          <p:cNvSpPr txBox="1"/>
          <p:nvPr>
            <p:ph idx="1" type="subTitle"/>
          </p:nvPr>
        </p:nvSpPr>
        <p:spPr>
          <a:xfrm>
            <a:off x="1449000" y="3285913"/>
            <a:ext cx="62460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Bryant, Candy, Lulu, Tommy</a:t>
            </a:r>
            <a:endParaRPr/>
          </a:p>
          <a:p>
            <a:pPr indent="0" lvl="0" marL="0" rtl="0" algn="ctr">
              <a:spcBef>
                <a:spcPts val="0"/>
              </a:spcBef>
              <a:spcAft>
                <a:spcPts val="0"/>
              </a:spcAft>
              <a:buNone/>
            </a:pPr>
            <a:r>
              <a:rPr lang="en"/>
              <a:t>11.22.2024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Qualitative Summary</a:t>
            </a:r>
            <a:endParaRPr b="1" sz="3400">
              <a:solidFill>
                <a:srgbClr val="3F2946"/>
              </a:solidFill>
              <a:latin typeface="Raleway"/>
              <a:ea typeface="Raleway"/>
              <a:cs typeface="Raleway"/>
              <a:sym typeface="Raleway"/>
            </a:endParaRPr>
          </a:p>
        </p:txBody>
      </p:sp>
      <p:sp>
        <p:nvSpPr>
          <p:cNvPr id="388" name="Google Shape;388;p32"/>
          <p:cNvSpPr txBox="1"/>
          <p:nvPr/>
        </p:nvSpPr>
        <p:spPr>
          <a:xfrm>
            <a:off x="720000" y="1467150"/>
            <a:ext cx="7461000" cy="2403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3F2946"/>
              </a:buClr>
              <a:buSzPts val="2000"/>
              <a:buFont typeface="Open Sans"/>
              <a:buChar char="●"/>
            </a:pPr>
            <a:r>
              <a:rPr lang="en" sz="2000">
                <a:solidFill>
                  <a:srgbClr val="3F2946"/>
                </a:solidFill>
                <a:latin typeface="Open Sans"/>
                <a:ea typeface="Open Sans"/>
                <a:cs typeface="Open Sans"/>
                <a:sym typeface="Open Sans"/>
              </a:rPr>
              <a:t>Confusing use of action color</a:t>
            </a:r>
            <a:endParaRPr sz="2000">
              <a:solidFill>
                <a:srgbClr val="3F2946"/>
              </a:solidFill>
              <a:latin typeface="Open Sans"/>
              <a:ea typeface="Open Sans"/>
              <a:cs typeface="Open Sans"/>
              <a:sym typeface="Open Sans"/>
            </a:endParaRPr>
          </a:p>
          <a:p>
            <a:pPr indent="-355600" lvl="0" marL="457200" rtl="0" algn="l">
              <a:lnSpc>
                <a:spcPct val="150000"/>
              </a:lnSpc>
              <a:spcBef>
                <a:spcPts val="0"/>
              </a:spcBef>
              <a:spcAft>
                <a:spcPts val="0"/>
              </a:spcAft>
              <a:buClr>
                <a:srgbClr val="3F2946"/>
              </a:buClr>
              <a:buSzPts val="2000"/>
              <a:buFont typeface="Open Sans"/>
              <a:buChar char="●"/>
            </a:pPr>
            <a:r>
              <a:rPr lang="en" sz="2000">
                <a:solidFill>
                  <a:srgbClr val="3F2946"/>
                </a:solidFill>
                <a:latin typeface="Open Sans"/>
                <a:ea typeface="Open Sans"/>
                <a:cs typeface="Open Sans"/>
                <a:sym typeface="Open Sans"/>
              </a:rPr>
              <a:t>Lack of explanation &amp; documentation throughout the app</a:t>
            </a:r>
            <a:endParaRPr sz="2000">
              <a:solidFill>
                <a:srgbClr val="3F2946"/>
              </a:solidFill>
              <a:latin typeface="Open Sans"/>
              <a:ea typeface="Open Sans"/>
              <a:cs typeface="Open Sans"/>
              <a:sym typeface="Open Sans"/>
            </a:endParaRPr>
          </a:p>
          <a:p>
            <a:pPr indent="-355600" lvl="0" marL="457200" rtl="0" algn="l">
              <a:lnSpc>
                <a:spcPct val="150000"/>
              </a:lnSpc>
              <a:spcBef>
                <a:spcPts val="0"/>
              </a:spcBef>
              <a:spcAft>
                <a:spcPts val="0"/>
              </a:spcAft>
              <a:buClr>
                <a:srgbClr val="3F2946"/>
              </a:buClr>
              <a:buSzPts val="2000"/>
              <a:buFont typeface="Open Sans"/>
              <a:buChar char="●"/>
            </a:pPr>
            <a:r>
              <a:rPr lang="en" sz="2000">
                <a:solidFill>
                  <a:srgbClr val="3F2946"/>
                </a:solidFill>
                <a:latin typeface="Open Sans"/>
                <a:ea typeface="Open Sans"/>
                <a:cs typeface="Open Sans"/>
                <a:sym typeface="Open Sans"/>
              </a:rPr>
              <a:t>Accessibility issues</a:t>
            </a:r>
            <a:endParaRPr sz="2000">
              <a:solidFill>
                <a:srgbClr val="3F2946"/>
              </a:solidFill>
              <a:latin typeface="Open Sans"/>
              <a:ea typeface="Open Sans"/>
              <a:cs typeface="Open Sans"/>
              <a:sym typeface="Open Sans"/>
            </a:endParaRPr>
          </a:p>
          <a:p>
            <a:pPr indent="-355600" lvl="0" marL="457200" rtl="0" algn="l">
              <a:lnSpc>
                <a:spcPct val="150000"/>
              </a:lnSpc>
              <a:spcBef>
                <a:spcPts val="0"/>
              </a:spcBef>
              <a:spcAft>
                <a:spcPts val="0"/>
              </a:spcAft>
              <a:buClr>
                <a:srgbClr val="3F2946"/>
              </a:buClr>
              <a:buSzPts val="2000"/>
              <a:buFont typeface="Open Sans"/>
              <a:buChar char="●"/>
            </a:pPr>
            <a:r>
              <a:rPr lang="en" sz="2000">
                <a:solidFill>
                  <a:srgbClr val="3F2946"/>
                </a:solidFill>
                <a:latin typeface="Open Sans"/>
                <a:ea typeface="Open Sans"/>
                <a:cs typeface="Open Sans"/>
                <a:sym typeface="Open Sans"/>
              </a:rPr>
              <a:t>Insufficient safeguards against mistaps</a:t>
            </a:r>
            <a:endParaRPr sz="2000">
              <a:solidFill>
                <a:srgbClr val="3F2946"/>
              </a:solidFill>
              <a:latin typeface="Open Sans"/>
              <a:ea typeface="Open Sans"/>
              <a:cs typeface="Open Sans"/>
              <a:sym typeface="Open Sans"/>
            </a:endParaRPr>
          </a:p>
          <a:p>
            <a:pPr indent="-355600" lvl="0" marL="457200" rtl="0" algn="l">
              <a:lnSpc>
                <a:spcPct val="150000"/>
              </a:lnSpc>
              <a:spcBef>
                <a:spcPts val="0"/>
              </a:spcBef>
              <a:spcAft>
                <a:spcPts val="0"/>
              </a:spcAft>
              <a:buClr>
                <a:srgbClr val="3F2946"/>
              </a:buClr>
              <a:buSzPts val="2000"/>
              <a:buFont typeface="Open Sans"/>
              <a:buChar char="●"/>
            </a:pPr>
            <a:r>
              <a:rPr lang="en" sz="2000">
                <a:solidFill>
                  <a:srgbClr val="3F2946"/>
                </a:solidFill>
                <a:latin typeface="Open Sans"/>
                <a:ea typeface="Open Sans"/>
                <a:cs typeface="Open Sans"/>
                <a:sym typeface="Open Sans"/>
              </a:rPr>
              <a:t>Unimplemented features</a:t>
            </a:r>
            <a:endParaRPr sz="2000">
              <a:solidFill>
                <a:srgbClr val="3F2946"/>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1315650" y="2262925"/>
            <a:ext cx="6512700" cy="16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 Revisions</a:t>
            </a:r>
            <a:endParaRPr b="0">
              <a:latin typeface="Raleway Medium"/>
              <a:ea typeface="Raleway Medium"/>
              <a:cs typeface="Raleway Medium"/>
              <a:sym typeface="Raleway Medium"/>
            </a:endParaRPr>
          </a:p>
        </p:txBody>
      </p:sp>
      <p:sp>
        <p:nvSpPr>
          <p:cNvPr id="394" name="Google Shape;394;p33"/>
          <p:cNvSpPr txBox="1"/>
          <p:nvPr>
            <p:ph idx="2" type="title"/>
          </p:nvPr>
        </p:nvSpPr>
        <p:spPr>
          <a:xfrm>
            <a:off x="3834750" y="1087900"/>
            <a:ext cx="1474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395" name="Google Shape;395;p33"/>
          <p:cNvCxnSpPr/>
          <p:nvPr/>
        </p:nvCxnSpPr>
        <p:spPr>
          <a:xfrm>
            <a:off x="3829950" y="2052925"/>
            <a:ext cx="1484100" cy="0"/>
          </a:xfrm>
          <a:prstGeom prst="straightConnector1">
            <a:avLst/>
          </a:prstGeom>
          <a:noFill/>
          <a:ln cap="flat" cmpd="sng" w="38100">
            <a:solidFill>
              <a:schemeClr val="dk2"/>
            </a:solidFill>
            <a:prstDash val="solid"/>
            <a:round/>
            <a:headEnd len="med" w="med" type="none"/>
            <a:tailEnd len="med" w="med" type="none"/>
          </a:ln>
        </p:spPr>
      </p:cxnSp>
      <p:sp>
        <p:nvSpPr>
          <p:cNvPr id="396" name="Google Shape;396;p33"/>
          <p:cNvSpPr/>
          <p:nvPr/>
        </p:nvSpPr>
        <p:spPr>
          <a:xfrm rot="-2700000">
            <a:off x="7273450" y="4326317"/>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7" name="Google Shape;397;p33"/>
          <p:cNvSpPr/>
          <p:nvPr/>
        </p:nvSpPr>
        <p:spPr>
          <a:xfrm rot="-2700000">
            <a:off x="7164250" y="4230800"/>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400">
              <a:solidFill>
                <a:srgbClr val="3F2946"/>
              </a:solidFill>
              <a:latin typeface="Raleway"/>
              <a:ea typeface="Raleway"/>
              <a:cs typeface="Raleway"/>
              <a:sym typeface="Raleway"/>
            </a:endParaRPr>
          </a:p>
        </p:txBody>
      </p:sp>
      <p:sp>
        <p:nvSpPr>
          <p:cNvPr id="403" name="Google Shape;403;p34"/>
          <p:cNvSpPr txBox="1"/>
          <p:nvPr/>
        </p:nvSpPr>
        <p:spPr>
          <a:xfrm>
            <a:off x="720000" y="1829700"/>
            <a:ext cx="3368100" cy="169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3F2946"/>
                </a:solidFill>
                <a:latin typeface="Open Sans"/>
                <a:ea typeface="Open Sans"/>
                <a:cs typeface="Open Sans"/>
                <a:sym typeface="Open Sans"/>
              </a:rPr>
              <a:t>22</a:t>
            </a:r>
            <a:r>
              <a:rPr b="1" lang="en" sz="3400">
                <a:solidFill>
                  <a:srgbClr val="3F2946"/>
                </a:solidFill>
                <a:latin typeface="Open Sans"/>
                <a:ea typeface="Open Sans"/>
                <a:cs typeface="Open Sans"/>
                <a:sym typeface="Open Sans"/>
              </a:rPr>
              <a:t> </a:t>
            </a:r>
            <a:endParaRPr b="1" sz="34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3000">
                <a:solidFill>
                  <a:srgbClr val="3F2946"/>
                </a:solidFill>
                <a:latin typeface="Open Sans"/>
                <a:ea typeface="Open Sans"/>
                <a:cs typeface="Open Sans"/>
                <a:sym typeface="Open Sans"/>
              </a:rPr>
              <a:t>severity 3 &amp; 4 violations</a:t>
            </a:r>
            <a:r>
              <a:rPr b="1" lang="en" sz="3400">
                <a:solidFill>
                  <a:srgbClr val="3F2946"/>
                </a:solidFill>
                <a:latin typeface="Open Sans"/>
                <a:ea typeface="Open Sans"/>
                <a:cs typeface="Open Sans"/>
                <a:sym typeface="Open Sans"/>
              </a:rPr>
              <a:t>  </a:t>
            </a:r>
            <a:endParaRPr b="1" sz="3400">
              <a:solidFill>
                <a:srgbClr val="3F2946"/>
              </a:solidFill>
              <a:latin typeface="Open Sans"/>
              <a:ea typeface="Open Sans"/>
              <a:cs typeface="Open Sans"/>
              <a:sym typeface="Open Sans"/>
            </a:endParaRPr>
          </a:p>
        </p:txBody>
      </p:sp>
      <p:sp>
        <p:nvSpPr>
          <p:cNvPr id="404" name="Google Shape;404;p34"/>
          <p:cNvSpPr txBox="1"/>
          <p:nvPr/>
        </p:nvSpPr>
        <p:spPr>
          <a:xfrm>
            <a:off x="4728575" y="1641850"/>
            <a:ext cx="3368100" cy="169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3F2946"/>
                </a:solidFill>
                <a:latin typeface="Open Sans"/>
                <a:ea typeface="Open Sans"/>
                <a:cs typeface="Open Sans"/>
                <a:sym typeface="Open Sans"/>
              </a:rPr>
              <a:t>16</a:t>
            </a:r>
            <a:endParaRPr b="1" sz="34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3000">
                <a:solidFill>
                  <a:srgbClr val="3F2946"/>
                </a:solidFill>
                <a:latin typeface="Open Sans"/>
                <a:ea typeface="Open Sans"/>
                <a:cs typeface="Open Sans"/>
                <a:sym typeface="Open Sans"/>
              </a:rPr>
              <a:t>Revisions</a:t>
            </a:r>
            <a:endParaRPr b="1" sz="30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2300">
                <a:solidFill>
                  <a:srgbClr val="3F2946"/>
                </a:solidFill>
                <a:latin typeface="Open Sans"/>
                <a:ea typeface="Open Sans"/>
                <a:cs typeface="Open Sans"/>
                <a:sym typeface="Open Sans"/>
              </a:rPr>
              <a:t>(+ 2 partial revisions)</a:t>
            </a:r>
            <a:r>
              <a:rPr b="1" lang="en" sz="2000">
                <a:solidFill>
                  <a:srgbClr val="3F2946"/>
                </a:solidFill>
                <a:latin typeface="Open Sans"/>
                <a:ea typeface="Open Sans"/>
                <a:cs typeface="Open Sans"/>
                <a:sym typeface="Open Sans"/>
              </a:rPr>
              <a:t> </a:t>
            </a:r>
            <a:endParaRPr b="1" sz="2000">
              <a:solidFill>
                <a:srgbClr val="3F2946"/>
              </a:solidFill>
              <a:latin typeface="Open Sans"/>
              <a:ea typeface="Open Sans"/>
              <a:cs typeface="Open Sans"/>
              <a:sym typeface="Open Sans"/>
            </a:endParaRPr>
          </a:p>
        </p:txBody>
      </p:sp>
      <p:cxnSp>
        <p:nvCxnSpPr>
          <p:cNvPr id="405" name="Google Shape;405;p34"/>
          <p:cNvCxnSpPr/>
          <p:nvPr/>
        </p:nvCxnSpPr>
        <p:spPr>
          <a:xfrm flipH="1" rot="10800000">
            <a:off x="4169388" y="2627275"/>
            <a:ext cx="805200" cy="9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5"/>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Severity 3 &amp; 4 Revisions Breakdown</a:t>
            </a:r>
            <a:endParaRPr b="1" sz="3400">
              <a:solidFill>
                <a:srgbClr val="3F2946"/>
              </a:solidFill>
              <a:latin typeface="Raleway"/>
              <a:ea typeface="Raleway"/>
              <a:cs typeface="Raleway"/>
              <a:sym typeface="Raleway"/>
            </a:endParaRPr>
          </a:p>
        </p:txBody>
      </p:sp>
      <p:sp>
        <p:nvSpPr>
          <p:cNvPr id="411" name="Google Shape;411;p35"/>
          <p:cNvSpPr txBox="1"/>
          <p:nvPr/>
        </p:nvSpPr>
        <p:spPr>
          <a:xfrm>
            <a:off x="720000" y="2538775"/>
            <a:ext cx="3368100" cy="148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3F2946"/>
                </a:solidFill>
                <a:latin typeface="Open Sans"/>
                <a:ea typeface="Open Sans"/>
                <a:cs typeface="Open Sans"/>
                <a:sym typeface="Open Sans"/>
              </a:rPr>
              <a:t>16</a:t>
            </a:r>
            <a:endParaRPr b="1" sz="42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4200">
                <a:solidFill>
                  <a:srgbClr val="3F2946"/>
                </a:solidFill>
                <a:latin typeface="Open Sans"/>
                <a:ea typeface="Open Sans"/>
                <a:cs typeface="Open Sans"/>
                <a:sym typeface="Open Sans"/>
              </a:rPr>
              <a:t>Revisions</a:t>
            </a:r>
            <a:endParaRPr b="1" sz="34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3400">
                <a:solidFill>
                  <a:srgbClr val="3F2946"/>
                </a:solidFill>
                <a:latin typeface="Open Sans"/>
                <a:ea typeface="Open Sans"/>
                <a:cs typeface="Open Sans"/>
                <a:sym typeface="Open Sans"/>
              </a:rPr>
              <a:t>(+ 2 partial revisions)</a:t>
            </a:r>
            <a:r>
              <a:rPr b="1" lang="en" sz="3400">
                <a:solidFill>
                  <a:srgbClr val="3F2946"/>
                </a:solidFill>
                <a:latin typeface="Open Sans"/>
                <a:ea typeface="Open Sans"/>
                <a:cs typeface="Open Sans"/>
                <a:sym typeface="Open Sans"/>
              </a:rPr>
              <a:t> </a:t>
            </a:r>
            <a:endParaRPr b="1" sz="3400">
              <a:solidFill>
                <a:srgbClr val="3F2946"/>
              </a:solidFill>
              <a:latin typeface="Open Sans"/>
              <a:ea typeface="Open Sans"/>
              <a:cs typeface="Open Sans"/>
              <a:sym typeface="Open Sans"/>
            </a:endParaRPr>
          </a:p>
        </p:txBody>
      </p:sp>
      <p:sp>
        <p:nvSpPr>
          <p:cNvPr id="412" name="Google Shape;412;p35"/>
          <p:cNvSpPr txBox="1"/>
          <p:nvPr/>
        </p:nvSpPr>
        <p:spPr>
          <a:xfrm>
            <a:off x="4295050" y="1280575"/>
            <a:ext cx="4428300" cy="357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Watch Party (5)</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Lesson (3)</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‘Add channels’ page (2)</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rgbClr val="3F2946"/>
                </a:solidFill>
                <a:latin typeface="Open Sans"/>
                <a:ea typeface="Open Sans"/>
                <a:cs typeface="Open Sans"/>
                <a:sym typeface="Open Sans"/>
              </a:rPr>
              <a:t>Solo W</a:t>
            </a:r>
            <a:r>
              <a:rPr lang="en" sz="1600">
                <a:solidFill>
                  <a:srgbClr val="3F2946"/>
                </a:solidFill>
                <a:latin typeface="Open Sans"/>
                <a:ea typeface="Open Sans"/>
                <a:cs typeface="Open Sans"/>
                <a:sym typeface="Open Sans"/>
              </a:rPr>
              <a:t>atch Session Mechanism (2)</a:t>
            </a:r>
            <a:endParaRPr sz="1600">
              <a:solidFill>
                <a:srgbClr val="3F2946"/>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rgbClr val="3F2946"/>
                </a:solidFill>
                <a:latin typeface="Open Sans"/>
                <a:ea typeface="Open Sans"/>
                <a:cs typeface="Open Sans"/>
                <a:sym typeface="Open Sans"/>
              </a:rPr>
              <a:t>Filter (1.5)</a:t>
            </a:r>
            <a:endParaRPr sz="1600">
              <a:solidFill>
                <a:srgbClr val="3F2946"/>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Partial Revision: Organization of ‘your terms’ page </a:t>
            </a:r>
            <a:endParaRPr sz="1600">
              <a:solidFill>
                <a:srgbClr val="3F2946"/>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rgbClr val="3F2946"/>
                </a:solidFill>
                <a:latin typeface="Open Sans"/>
                <a:ea typeface="Open Sans"/>
                <a:cs typeface="Open Sans"/>
                <a:sym typeface="Open Sans"/>
              </a:rPr>
              <a:t>Acknowledgement of Language Levels (1.5)</a:t>
            </a:r>
            <a:endParaRPr sz="1600">
              <a:solidFill>
                <a:srgbClr val="3F2946"/>
              </a:solidFill>
              <a:latin typeface="Open Sans"/>
              <a:ea typeface="Open Sans"/>
              <a:cs typeface="Open Sans"/>
              <a:sym typeface="Open Sans"/>
            </a:endParaRPr>
          </a:p>
          <a:p>
            <a:pPr indent="-330200" lvl="0" marL="457200" rtl="0" algn="l">
              <a:lnSpc>
                <a:spcPct val="115000"/>
              </a:lnSpc>
              <a:spcBef>
                <a:spcPts val="0"/>
              </a:spcBef>
              <a:spcAft>
                <a:spcPts val="0"/>
              </a:spcAft>
              <a:buClr>
                <a:srgbClr val="3F2946"/>
              </a:buClr>
              <a:buSzPts val="1600"/>
              <a:buFont typeface="Open Sans"/>
              <a:buChar char="●"/>
            </a:pPr>
            <a:r>
              <a:rPr lang="en" sz="1600">
                <a:solidFill>
                  <a:srgbClr val="3F2946"/>
                </a:solidFill>
                <a:latin typeface="Open Sans"/>
                <a:ea typeface="Open Sans"/>
                <a:cs typeface="Open Sans"/>
                <a:sym typeface="Open Sans"/>
              </a:rPr>
              <a:t>Partial Revision: Added metric about skill level and progress</a:t>
            </a:r>
            <a:endParaRPr sz="1600">
              <a:solidFill>
                <a:srgbClr val="3F2946"/>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rgbClr val="3F2946"/>
                </a:solidFill>
                <a:latin typeface="Open Sans"/>
                <a:ea typeface="Open Sans"/>
                <a:cs typeface="Open Sans"/>
                <a:sym typeface="Open Sans"/>
              </a:rPr>
              <a:t>Profile page (1)</a:t>
            </a:r>
            <a:endParaRPr sz="1600">
              <a:solidFill>
                <a:srgbClr val="3F2946"/>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rgbClr val="3F2946"/>
                </a:solidFill>
                <a:latin typeface="Open Sans"/>
                <a:ea typeface="Open Sans"/>
                <a:cs typeface="Open Sans"/>
                <a:sym typeface="Open Sans"/>
              </a:rPr>
              <a:t>Contrast (1)</a:t>
            </a:r>
            <a:endParaRPr sz="16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6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6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600">
              <a:solidFill>
                <a:srgbClr val="3F2946"/>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6"/>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What did we not change?</a:t>
            </a:r>
            <a:endParaRPr b="1" sz="3400">
              <a:solidFill>
                <a:srgbClr val="3F2946"/>
              </a:solidFill>
              <a:latin typeface="Raleway"/>
              <a:ea typeface="Raleway"/>
              <a:cs typeface="Raleway"/>
              <a:sym typeface="Raleway"/>
            </a:endParaRPr>
          </a:p>
        </p:txBody>
      </p:sp>
      <p:sp>
        <p:nvSpPr>
          <p:cNvPr id="418" name="Google Shape;418;p36"/>
          <p:cNvSpPr txBox="1"/>
          <p:nvPr/>
        </p:nvSpPr>
        <p:spPr>
          <a:xfrm>
            <a:off x="4295050" y="1487425"/>
            <a:ext cx="3643500" cy="29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A</a:t>
            </a:r>
            <a:r>
              <a:rPr lang="en" sz="1600">
                <a:solidFill>
                  <a:schemeClr val="dk1"/>
                </a:solidFill>
                <a:latin typeface="Open Sans"/>
                <a:ea typeface="Open Sans"/>
                <a:cs typeface="Open Sans"/>
                <a:sym typeface="Open Sans"/>
              </a:rPr>
              <a:t>pp expectation (4)</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How pausing works (2)</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Social expectation (2)</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Rationale: Does not align with our app expectation &amp; lack of explanation in README</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br>
              <a:rPr lang="en" sz="1600">
                <a:solidFill>
                  <a:schemeClr val="dk1"/>
                </a:solidFill>
                <a:latin typeface="Open Sans"/>
                <a:ea typeface="Open Sans"/>
                <a:cs typeface="Open Sans"/>
                <a:sym typeface="Open Sans"/>
              </a:rPr>
            </a:br>
            <a:br>
              <a:rPr lang="en" sz="1600">
                <a:solidFill>
                  <a:schemeClr val="dk1"/>
                </a:solidFill>
                <a:latin typeface="Open Sans"/>
                <a:ea typeface="Open Sans"/>
                <a:cs typeface="Open Sans"/>
                <a:sym typeface="Open Sans"/>
              </a:rPr>
            </a:b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rgbClr val="3F2946"/>
              </a:solidFill>
              <a:latin typeface="Open Sans"/>
              <a:ea typeface="Open Sans"/>
              <a:cs typeface="Open Sans"/>
              <a:sym typeface="Open Sans"/>
            </a:endParaRPr>
          </a:p>
        </p:txBody>
      </p:sp>
      <p:sp>
        <p:nvSpPr>
          <p:cNvPr id="419" name="Google Shape;419;p36"/>
          <p:cNvSpPr txBox="1"/>
          <p:nvPr/>
        </p:nvSpPr>
        <p:spPr>
          <a:xfrm>
            <a:off x="252600" y="1735675"/>
            <a:ext cx="3936600" cy="154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3F2946"/>
                </a:solidFill>
                <a:latin typeface="Open Sans"/>
                <a:ea typeface="Open Sans"/>
                <a:cs typeface="Open Sans"/>
                <a:sym typeface="Open Sans"/>
              </a:rPr>
              <a:t>4</a:t>
            </a:r>
            <a:endParaRPr b="1" sz="42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4200">
                <a:solidFill>
                  <a:srgbClr val="3F2946"/>
                </a:solidFill>
                <a:latin typeface="Open Sans"/>
                <a:ea typeface="Open Sans"/>
                <a:cs typeface="Open Sans"/>
                <a:sym typeface="Open Sans"/>
              </a:rPr>
              <a:t>No Revisions</a:t>
            </a:r>
            <a:r>
              <a:rPr b="1" lang="en" sz="3400">
                <a:solidFill>
                  <a:srgbClr val="3F2946"/>
                </a:solidFill>
                <a:latin typeface="Open Sans"/>
                <a:ea typeface="Open Sans"/>
                <a:cs typeface="Open Sans"/>
                <a:sym typeface="Open Sans"/>
              </a:rPr>
              <a:t>  </a:t>
            </a:r>
            <a:endParaRPr b="1" sz="3400">
              <a:solidFill>
                <a:srgbClr val="3F2946"/>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7"/>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400">
              <a:solidFill>
                <a:srgbClr val="3F2946"/>
              </a:solidFill>
              <a:latin typeface="Raleway"/>
              <a:ea typeface="Raleway"/>
              <a:cs typeface="Raleway"/>
              <a:sym typeface="Raleway"/>
            </a:endParaRPr>
          </a:p>
        </p:txBody>
      </p:sp>
      <p:sp>
        <p:nvSpPr>
          <p:cNvPr id="425" name="Google Shape;425;p37"/>
          <p:cNvSpPr txBox="1"/>
          <p:nvPr/>
        </p:nvSpPr>
        <p:spPr>
          <a:xfrm>
            <a:off x="720000" y="1829700"/>
            <a:ext cx="3368100" cy="148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3F2946"/>
                </a:solidFill>
                <a:latin typeface="Open Sans"/>
                <a:ea typeface="Open Sans"/>
                <a:cs typeface="Open Sans"/>
                <a:sym typeface="Open Sans"/>
              </a:rPr>
              <a:t>61</a:t>
            </a:r>
            <a:r>
              <a:rPr b="1" lang="en" sz="3400">
                <a:solidFill>
                  <a:srgbClr val="3F2946"/>
                </a:solidFill>
                <a:latin typeface="Open Sans"/>
                <a:ea typeface="Open Sans"/>
                <a:cs typeface="Open Sans"/>
                <a:sym typeface="Open Sans"/>
              </a:rPr>
              <a:t> </a:t>
            </a:r>
            <a:endParaRPr b="1" sz="34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3000">
                <a:solidFill>
                  <a:srgbClr val="3F2946"/>
                </a:solidFill>
                <a:latin typeface="Open Sans"/>
                <a:ea typeface="Open Sans"/>
                <a:cs typeface="Open Sans"/>
                <a:sym typeface="Open Sans"/>
              </a:rPr>
              <a:t>severity 1-2 violations</a:t>
            </a:r>
            <a:r>
              <a:rPr b="1" lang="en" sz="3400">
                <a:solidFill>
                  <a:srgbClr val="3F2946"/>
                </a:solidFill>
                <a:latin typeface="Open Sans"/>
                <a:ea typeface="Open Sans"/>
                <a:cs typeface="Open Sans"/>
                <a:sym typeface="Open Sans"/>
              </a:rPr>
              <a:t>  </a:t>
            </a:r>
            <a:endParaRPr b="1" sz="3400">
              <a:solidFill>
                <a:srgbClr val="3F2946"/>
              </a:solidFill>
              <a:latin typeface="Open Sans"/>
              <a:ea typeface="Open Sans"/>
              <a:cs typeface="Open Sans"/>
              <a:sym typeface="Open Sans"/>
            </a:endParaRPr>
          </a:p>
        </p:txBody>
      </p:sp>
      <p:sp>
        <p:nvSpPr>
          <p:cNvPr id="426" name="Google Shape;426;p37"/>
          <p:cNvSpPr txBox="1"/>
          <p:nvPr/>
        </p:nvSpPr>
        <p:spPr>
          <a:xfrm>
            <a:off x="4382150" y="1881475"/>
            <a:ext cx="3368100" cy="1191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3F2946"/>
                </a:solidFill>
                <a:latin typeface="Open Sans"/>
                <a:ea typeface="Open Sans"/>
                <a:cs typeface="Open Sans"/>
                <a:sym typeface="Open Sans"/>
              </a:rPr>
              <a:t>47</a:t>
            </a:r>
            <a:endParaRPr b="1" sz="34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3000">
                <a:solidFill>
                  <a:srgbClr val="3F2946"/>
                </a:solidFill>
                <a:latin typeface="Open Sans"/>
                <a:ea typeface="Open Sans"/>
                <a:cs typeface="Open Sans"/>
                <a:sym typeface="Open Sans"/>
              </a:rPr>
              <a:t>revisions</a:t>
            </a:r>
            <a:r>
              <a:rPr b="1" lang="en" sz="3400">
                <a:solidFill>
                  <a:srgbClr val="3F2946"/>
                </a:solidFill>
                <a:latin typeface="Open Sans"/>
                <a:ea typeface="Open Sans"/>
                <a:cs typeface="Open Sans"/>
                <a:sym typeface="Open Sans"/>
              </a:rPr>
              <a:t> </a:t>
            </a:r>
            <a:endParaRPr b="1" sz="3400">
              <a:solidFill>
                <a:srgbClr val="3F2946"/>
              </a:solidFill>
              <a:latin typeface="Open Sans"/>
              <a:ea typeface="Open Sans"/>
              <a:cs typeface="Open Sans"/>
              <a:sym typeface="Open Sans"/>
            </a:endParaRPr>
          </a:p>
        </p:txBody>
      </p:sp>
      <p:cxnSp>
        <p:nvCxnSpPr>
          <p:cNvPr id="427" name="Google Shape;427;p37"/>
          <p:cNvCxnSpPr/>
          <p:nvPr/>
        </p:nvCxnSpPr>
        <p:spPr>
          <a:xfrm flipH="1" rot="10800000">
            <a:off x="4169388" y="2627275"/>
            <a:ext cx="805200" cy="9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8"/>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Severity 1 &amp; 2 Breakdown</a:t>
            </a:r>
            <a:endParaRPr b="1" sz="3400">
              <a:solidFill>
                <a:srgbClr val="3F2946"/>
              </a:solidFill>
              <a:latin typeface="Raleway"/>
              <a:ea typeface="Raleway"/>
              <a:cs typeface="Raleway"/>
              <a:sym typeface="Raleway"/>
            </a:endParaRPr>
          </a:p>
        </p:txBody>
      </p:sp>
      <p:sp>
        <p:nvSpPr>
          <p:cNvPr id="433" name="Google Shape;433;p38"/>
          <p:cNvSpPr txBox="1"/>
          <p:nvPr/>
        </p:nvSpPr>
        <p:spPr>
          <a:xfrm>
            <a:off x="720000" y="1829700"/>
            <a:ext cx="3368100" cy="148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3F2946"/>
                </a:solidFill>
                <a:latin typeface="Open Sans"/>
                <a:ea typeface="Open Sans"/>
                <a:cs typeface="Open Sans"/>
                <a:sym typeface="Open Sans"/>
              </a:rPr>
              <a:t>47</a:t>
            </a:r>
            <a:endParaRPr b="1" sz="42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4200">
                <a:solidFill>
                  <a:srgbClr val="3F2946"/>
                </a:solidFill>
                <a:latin typeface="Open Sans"/>
                <a:ea typeface="Open Sans"/>
                <a:cs typeface="Open Sans"/>
                <a:sym typeface="Open Sans"/>
              </a:rPr>
              <a:t>revisions</a:t>
            </a:r>
            <a:r>
              <a:rPr b="1" lang="en" sz="3400">
                <a:solidFill>
                  <a:srgbClr val="3F2946"/>
                </a:solidFill>
                <a:latin typeface="Open Sans"/>
                <a:ea typeface="Open Sans"/>
                <a:cs typeface="Open Sans"/>
                <a:sym typeface="Open Sans"/>
              </a:rPr>
              <a:t>  </a:t>
            </a:r>
            <a:endParaRPr b="1" sz="3400">
              <a:solidFill>
                <a:srgbClr val="3F2946"/>
              </a:solidFill>
              <a:latin typeface="Open Sans"/>
              <a:ea typeface="Open Sans"/>
              <a:cs typeface="Open Sans"/>
              <a:sym typeface="Open Sans"/>
            </a:endParaRPr>
          </a:p>
        </p:txBody>
      </p:sp>
      <p:sp>
        <p:nvSpPr>
          <p:cNvPr id="434" name="Google Shape;434;p38"/>
          <p:cNvSpPr txBox="1"/>
          <p:nvPr/>
        </p:nvSpPr>
        <p:spPr>
          <a:xfrm>
            <a:off x="4295050" y="1487425"/>
            <a:ext cx="3643500" cy="29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3F2946"/>
              </a:solidFill>
              <a:latin typeface="Open Sans"/>
              <a:ea typeface="Open Sans"/>
              <a:cs typeface="Open Sans"/>
              <a:sym typeface="Open Sans"/>
            </a:endParaRPr>
          </a:p>
        </p:txBody>
      </p:sp>
      <p:sp>
        <p:nvSpPr>
          <p:cNvPr id="435" name="Google Shape;435;p38"/>
          <p:cNvSpPr txBox="1"/>
          <p:nvPr/>
        </p:nvSpPr>
        <p:spPr>
          <a:xfrm>
            <a:off x="4295050" y="1280575"/>
            <a:ext cx="4428300" cy="357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Consistency in alignment, spacing</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Button placements</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Hierarchy in colors, use of action color</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Less crowded layouts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Nested information in information icons</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Fleshed out logic for watch party function</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Screens that clarify expectation and transition from previous screens</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Documentation throughout app</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6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600">
              <a:solidFill>
                <a:srgbClr val="3F2946"/>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9"/>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What did we not change?</a:t>
            </a:r>
            <a:endParaRPr b="1" sz="3400">
              <a:solidFill>
                <a:srgbClr val="3F2946"/>
              </a:solidFill>
              <a:latin typeface="Raleway"/>
              <a:ea typeface="Raleway"/>
              <a:cs typeface="Raleway"/>
              <a:sym typeface="Raleway"/>
            </a:endParaRPr>
          </a:p>
        </p:txBody>
      </p:sp>
      <p:sp>
        <p:nvSpPr>
          <p:cNvPr id="441" name="Google Shape;441;p39"/>
          <p:cNvSpPr txBox="1"/>
          <p:nvPr/>
        </p:nvSpPr>
        <p:spPr>
          <a:xfrm>
            <a:off x="4295050" y="1487425"/>
            <a:ext cx="3643500" cy="29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Time constraint</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Immediate feedback for more complex question types</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rPr lang="en" sz="1600">
                <a:solidFill>
                  <a:schemeClr val="dk1"/>
                </a:solidFill>
                <a:latin typeface="Open Sans"/>
                <a:ea typeface="Open Sans"/>
                <a:cs typeface="Open Sans"/>
                <a:sym typeface="Open Sans"/>
              </a:rPr>
              <a:t>Does not align with our expectation of the app</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More emphasis on the social aspect than we intend</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Excessive emergency exits and customization that could interrupt with task flow</a:t>
            </a:r>
            <a:endParaRPr sz="1600">
              <a:solidFill>
                <a:schemeClr val="dk1"/>
              </a:solidFill>
              <a:latin typeface="Open Sans"/>
              <a:ea typeface="Open Sans"/>
              <a:cs typeface="Open Sans"/>
              <a:sym typeface="Open Sans"/>
            </a:endParaRPr>
          </a:p>
        </p:txBody>
      </p:sp>
      <p:sp>
        <p:nvSpPr>
          <p:cNvPr id="442" name="Google Shape;442;p39"/>
          <p:cNvSpPr txBox="1"/>
          <p:nvPr/>
        </p:nvSpPr>
        <p:spPr>
          <a:xfrm>
            <a:off x="252600" y="1735675"/>
            <a:ext cx="3936600" cy="154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200">
                <a:solidFill>
                  <a:srgbClr val="3F2946"/>
                </a:solidFill>
                <a:latin typeface="Open Sans"/>
                <a:ea typeface="Open Sans"/>
                <a:cs typeface="Open Sans"/>
                <a:sym typeface="Open Sans"/>
              </a:rPr>
              <a:t>11</a:t>
            </a:r>
            <a:endParaRPr b="1" sz="4200">
              <a:solidFill>
                <a:srgbClr val="3F2946"/>
              </a:solidFill>
              <a:latin typeface="Open Sans"/>
              <a:ea typeface="Open Sans"/>
              <a:cs typeface="Open Sans"/>
              <a:sym typeface="Open Sans"/>
            </a:endParaRPr>
          </a:p>
          <a:p>
            <a:pPr indent="0" lvl="0" marL="0" rtl="0" algn="ctr">
              <a:spcBef>
                <a:spcPts val="0"/>
              </a:spcBef>
              <a:spcAft>
                <a:spcPts val="0"/>
              </a:spcAft>
              <a:buNone/>
            </a:pPr>
            <a:r>
              <a:rPr b="1" lang="en" sz="4200">
                <a:solidFill>
                  <a:srgbClr val="3F2946"/>
                </a:solidFill>
                <a:latin typeface="Open Sans"/>
                <a:ea typeface="Open Sans"/>
                <a:cs typeface="Open Sans"/>
                <a:sym typeface="Open Sans"/>
              </a:rPr>
              <a:t>No Revisions</a:t>
            </a:r>
            <a:r>
              <a:rPr b="1" lang="en" sz="3400">
                <a:solidFill>
                  <a:srgbClr val="3F2946"/>
                </a:solidFill>
                <a:latin typeface="Open Sans"/>
                <a:ea typeface="Open Sans"/>
                <a:cs typeface="Open Sans"/>
                <a:sym typeface="Open Sans"/>
              </a:rPr>
              <a:t>  </a:t>
            </a:r>
            <a:endParaRPr b="1" sz="3400">
              <a:solidFill>
                <a:srgbClr val="3F2946"/>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0"/>
          <p:cNvSpPr txBox="1"/>
          <p:nvPr>
            <p:ph type="title"/>
          </p:nvPr>
        </p:nvSpPr>
        <p:spPr>
          <a:xfrm>
            <a:off x="1389725" y="1758450"/>
            <a:ext cx="6512700" cy="16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 Revisions</a:t>
            </a:r>
            <a:endParaRPr b="0">
              <a:latin typeface="Raleway Medium"/>
              <a:ea typeface="Raleway Medium"/>
              <a:cs typeface="Raleway Medium"/>
              <a:sym typeface="Raleway Medium"/>
            </a:endParaRPr>
          </a:p>
        </p:txBody>
      </p:sp>
      <p:sp>
        <p:nvSpPr>
          <p:cNvPr id="448" name="Google Shape;448;p40"/>
          <p:cNvSpPr/>
          <p:nvPr/>
        </p:nvSpPr>
        <p:spPr>
          <a:xfrm rot="-2700000">
            <a:off x="7273450" y="4326317"/>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9" name="Google Shape;449;p40"/>
          <p:cNvSpPr/>
          <p:nvPr/>
        </p:nvSpPr>
        <p:spPr>
          <a:xfrm rot="-2700000">
            <a:off x="7164250" y="4230800"/>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1"/>
          <p:cNvPicPr preferRelativeResize="0"/>
          <p:nvPr/>
        </p:nvPicPr>
        <p:blipFill>
          <a:blip r:embed="rId3">
            <a:alphaModFix/>
          </a:blip>
          <a:stretch>
            <a:fillRect/>
          </a:stretch>
        </p:blipFill>
        <p:spPr>
          <a:xfrm>
            <a:off x="3222150" y="756725"/>
            <a:ext cx="1902349" cy="4131763"/>
          </a:xfrm>
          <a:prstGeom prst="rect">
            <a:avLst/>
          </a:prstGeom>
          <a:noFill/>
          <a:ln>
            <a:noFill/>
          </a:ln>
        </p:spPr>
      </p:pic>
      <p:sp>
        <p:nvSpPr>
          <p:cNvPr id="455" name="Google Shape;455;p41"/>
          <p:cNvSpPr txBox="1"/>
          <p:nvPr/>
        </p:nvSpPr>
        <p:spPr>
          <a:xfrm>
            <a:off x="0" y="0"/>
            <a:ext cx="303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Home Screen</a:t>
            </a:r>
            <a:endParaRPr b="1" sz="3400">
              <a:solidFill>
                <a:srgbClr val="3F2946"/>
              </a:solidFill>
              <a:latin typeface="Raleway"/>
              <a:ea typeface="Raleway"/>
              <a:cs typeface="Raleway"/>
              <a:sym typeface="Raleway"/>
            </a:endParaRPr>
          </a:p>
        </p:txBody>
      </p:sp>
      <p:pic>
        <p:nvPicPr>
          <p:cNvPr id="456" name="Google Shape;456;p41"/>
          <p:cNvPicPr preferRelativeResize="0"/>
          <p:nvPr/>
        </p:nvPicPr>
        <p:blipFill rotWithShape="1">
          <a:blip r:embed="rId4">
            <a:alphaModFix/>
          </a:blip>
          <a:srcRect b="741" l="0" r="0" t="454"/>
          <a:stretch/>
        </p:blipFill>
        <p:spPr>
          <a:xfrm>
            <a:off x="358650" y="762900"/>
            <a:ext cx="1902350" cy="4119401"/>
          </a:xfrm>
          <a:prstGeom prst="rect">
            <a:avLst/>
          </a:prstGeom>
          <a:noFill/>
          <a:ln>
            <a:noFill/>
          </a:ln>
        </p:spPr>
      </p:pic>
      <p:sp>
        <p:nvSpPr>
          <p:cNvPr id="457" name="Google Shape;457;p41"/>
          <p:cNvSpPr txBox="1"/>
          <p:nvPr/>
        </p:nvSpPr>
        <p:spPr>
          <a:xfrm>
            <a:off x="5302825" y="762950"/>
            <a:ext cx="3111300" cy="4149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F2946"/>
              </a:buClr>
              <a:buSzPts val="1600"/>
              <a:buFont typeface="Open Sans"/>
              <a:buChar char="●"/>
            </a:pPr>
            <a:r>
              <a:rPr lang="en" sz="1600">
                <a:solidFill>
                  <a:srgbClr val="3F2946"/>
                </a:solidFill>
                <a:latin typeface="Open Sans"/>
                <a:ea typeface="Open Sans"/>
                <a:cs typeface="Open Sans"/>
                <a:sym typeface="Open Sans"/>
              </a:rPr>
              <a:t>Organization</a:t>
            </a:r>
            <a:endParaRPr sz="1600">
              <a:solidFill>
                <a:srgbClr val="3F2946"/>
              </a:solidFill>
              <a:latin typeface="Open Sans"/>
              <a:ea typeface="Open Sans"/>
              <a:cs typeface="Open Sans"/>
              <a:sym typeface="Open Sans"/>
            </a:endParaRPr>
          </a:p>
          <a:p>
            <a:pPr indent="-330200" lvl="0" marL="457200" rtl="0" algn="l">
              <a:lnSpc>
                <a:spcPct val="115000"/>
              </a:lnSpc>
              <a:spcBef>
                <a:spcPts val="0"/>
              </a:spcBef>
              <a:spcAft>
                <a:spcPts val="0"/>
              </a:spcAft>
              <a:buClr>
                <a:srgbClr val="3F2946"/>
              </a:buClr>
              <a:buSzPts val="1600"/>
              <a:buFont typeface="Open Sans"/>
              <a:buChar char="●"/>
            </a:pPr>
            <a:r>
              <a:rPr lang="en" sz="1600">
                <a:solidFill>
                  <a:srgbClr val="3F2946"/>
                </a:solidFill>
                <a:latin typeface="Open Sans"/>
                <a:ea typeface="Open Sans"/>
                <a:cs typeface="Open Sans"/>
                <a:sym typeface="Open Sans"/>
              </a:rPr>
              <a:t>Statistics preview</a:t>
            </a:r>
            <a:endParaRPr sz="1600">
              <a:solidFill>
                <a:srgbClr val="3F2946"/>
              </a:solidFill>
              <a:latin typeface="Open Sans"/>
              <a:ea typeface="Open Sans"/>
              <a:cs typeface="Open Sans"/>
              <a:sym typeface="Open Sans"/>
            </a:endParaRPr>
          </a:p>
          <a:p>
            <a:pPr indent="-330200" lvl="0" marL="457200" rtl="0" algn="l">
              <a:lnSpc>
                <a:spcPct val="115000"/>
              </a:lnSpc>
              <a:spcBef>
                <a:spcPts val="0"/>
              </a:spcBef>
              <a:spcAft>
                <a:spcPts val="0"/>
              </a:spcAft>
              <a:buClr>
                <a:srgbClr val="3F2946"/>
              </a:buClr>
              <a:buSzPts val="1600"/>
              <a:buFont typeface="Open Sans"/>
              <a:buChar char="●"/>
            </a:pPr>
            <a:r>
              <a:rPr lang="en" sz="1600">
                <a:solidFill>
                  <a:srgbClr val="3F2946"/>
                </a:solidFill>
                <a:latin typeface="Open Sans"/>
                <a:ea typeface="Open Sans"/>
                <a:cs typeface="Open Sans"/>
                <a:sym typeface="Open Sans"/>
              </a:rPr>
              <a:t>Bigger font + higher contrast</a:t>
            </a:r>
            <a:endParaRPr sz="1600">
              <a:solidFill>
                <a:srgbClr val="3F2946"/>
              </a:solidFill>
              <a:latin typeface="Open Sans"/>
              <a:ea typeface="Open Sans"/>
              <a:cs typeface="Open Sans"/>
              <a:sym typeface="Open Sans"/>
            </a:endParaRPr>
          </a:p>
          <a:p>
            <a:pPr indent="-330200" lvl="0" marL="457200" rtl="0" algn="l">
              <a:lnSpc>
                <a:spcPct val="115000"/>
              </a:lnSpc>
              <a:spcBef>
                <a:spcPts val="0"/>
              </a:spcBef>
              <a:spcAft>
                <a:spcPts val="0"/>
              </a:spcAft>
              <a:buClr>
                <a:srgbClr val="3F2946"/>
              </a:buClr>
              <a:buSzPts val="1600"/>
              <a:buFont typeface="Open Sans"/>
              <a:buChar char="●"/>
            </a:pPr>
            <a:r>
              <a:rPr lang="en" sz="1600">
                <a:solidFill>
                  <a:srgbClr val="3F2946"/>
                </a:solidFill>
                <a:latin typeface="Open Sans"/>
                <a:ea typeface="Open Sans"/>
                <a:cs typeface="Open Sans"/>
                <a:sym typeface="Open Sans"/>
              </a:rPr>
              <a:t>Way to edit settings</a:t>
            </a:r>
            <a:endParaRPr sz="1600">
              <a:solidFill>
                <a:srgbClr val="3F2946"/>
              </a:solidFill>
              <a:latin typeface="Open Sans"/>
              <a:ea typeface="Open Sans"/>
              <a:cs typeface="Open Sans"/>
              <a:sym typeface="Open Sans"/>
            </a:endParaRPr>
          </a:p>
          <a:p>
            <a:pPr indent="-330200" lvl="0" marL="457200" rtl="0" algn="l">
              <a:lnSpc>
                <a:spcPct val="115000"/>
              </a:lnSpc>
              <a:spcBef>
                <a:spcPts val="0"/>
              </a:spcBef>
              <a:spcAft>
                <a:spcPts val="0"/>
              </a:spcAft>
              <a:buClr>
                <a:srgbClr val="3F2946"/>
              </a:buClr>
              <a:buSzPts val="1600"/>
              <a:buFont typeface="Open Sans"/>
              <a:buChar char="●"/>
            </a:pPr>
            <a:r>
              <a:rPr lang="en" sz="1600">
                <a:solidFill>
                  <a:srgbClr val="3F2946"/>
                </a:solidFill>
                <a:latin typeface="Open Sans"/>
                <a:ea typeface="Open Sans"/>
                <a:cs typeface="Open Sans"/>
                <a:sym typeface="Open Sans"/>
              </a:rPr>
              <a:t>Redesigned ‘pair’ button -&gt; ‘start watching’ button</a:t>
            </a:r>
            <a:endParaRPr sz="1600">
              <a:solidFill>
                <a:srgbClr val="3F2946"/>
              </a:solidFill>
              <a:latin typeface="Open Sans"/>
              <a:ea typeface="Open Sans"/>
              <a:cs typeface="Open Sans"/>
              <a:sym typeface="Open Sans"/>
            </a:endParaRPr>
          </a:p>
          <a:p>
            <a:pPr indent="-330200" lvl="0" marL="457200" rtl="0" algn="l">
              <a:lnSpc>
                <a:spcPct val="115000"/>
              </a:lnSpc>
              <a:spcBef>
                <a:spcPts val="0"/>
              </a:spcBef>
              <a:spcAft>
                <a:spcPts val="0"/>
              </a:spcAft>
              <a:buClr>
                <a:srgbClr val="3F2946"/>
              </a:buClr>
              <a:buSzPts val="1600"/>
              <a:buFont typeface="Open Sans"/>
              <a:buChar char="●"/>
            </a:pPr>
            <a:r>
              <a:rPr lang="en" sz="1600">
                <a:solidFill>
                  <a:srgbClr val="3F2946"/>
                </a:solidFill>
                <a:latin typeface="Open Sans"/>
                <a:ea typeface="Open Sans"/>
                <a:cs typeface="Open Sans"/>
                <a:sym typeface="Open Sans"/>
              </a:rPr>
              <a:t>Visibility of system status</a:t>
            </a:r>
            <a:endParaRPr sz="16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6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600">
              <a:solidFill>
                <a:srgbClr val="3F2946"/>
              </a:solidFill>
              <a:latin typeface="Open Sans"/>
              <a:ea typeface="Open Sans"/>
              <a:cs typeface="Open Sans"/>
              <a:sym typeface="Open Sans"/>
            </a:endParaRPr>
          </a:p>
        </p:txBody>
      </p:sp>
      <p:cxnSp>
        <p:nvCxnSpPr>
          <p:cNvPr id="458" name="Google Shape;458;p41"/>
          <p:cNvCxnSpPr/>
          <p:nvPr/>
        </p:nvCxnSpPr>
        <p:spPr>
          <a:xfrm flipH="1" rot="10800000">
            <a:off x="2338963" y="2575500"/>
            <a:ext cx="805200" cy="900"/>
          </a:xfrm>
          <a:prstGeom prst="straightConnector1">
            <a:avLst/>
          </a:prstGeom>
          <a:noFill/>
          <a:ln cap="flat" cmpd="sng" w="38100">
            <a:solidFill>
              <a:schemeClr val="accent1"/>
            </a:solidFill>
            <a:prstDash val="solid"/>
            <a:round/>
            <a:headEnd len="med" w="med" type="none"/>
            <a:tailEnd len="med" w="med" type="triangle"/>
          </a:ln>
        </p:spPr>
      </p:cxnSp>
      <p:sp>
        <p:nvSpPr>
          <p:cNvPr id="459" name="Google Shape;459;p41"/>
          <p:cNvSpPr/>
          <p:nvPr/>
        </p:nvSpPr>
        <p:spPr>
          <a:xfrm>
            <a:off x="4710725" y="1014600"/>
            <a:ext cx="507300" cy="2586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F2946"/>
              </a:solidFill>
              <a:latin typeface="Open Sans"/>
              <a:ea typeface="Open Sans"/>
              <a:cs typeface="Open Sans"/>
              <a:sym typeface="Open Sans"/>
            </a:endParaRPr>
          </a:p>
        </p:txBody>
      </p:sp>
      <p:sp>
        <p:nvSpPr>
          <p:cNvPr id="460" name="Google Shape;460;p41"/>
          <p:cNvSpPr/>
          <p:nvPr/>
        </p:nvSpPr>
        <p:spPr>
          <a:xfrm>
            <a:off x="3144175" y="969450"/>
            <a:ext cx="566400" cy="3489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61" name="Google Shape;461;p41"/>
          <p:cNvSpPr/>
          <p:nvPr/>
        </p:nvSpPr>
        <p:spPr>
          <a:xfrm>
            <a:off x="4710725" y="1484500"/>
            <a:ext cx="507300" cy="3489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F2946"/>
              </a:solidFill>
              <a:latin typeface="Open Sans"/>
              <a:ea typeface="Open Sans"/>
              <a:cs typeface="Open Sans"/>
              <a:sym typeface="Open Sans"/>
            </a:endParaRPr>
          </a:p>
        </p:txBody>
      </p:sp>
      <p:sp>
        <p:nvSpPr>
          <p:cNvPr id="462" name="Google Shape;462;p41"/>
          <p:cNvSpPr/>
          <p:nvPr/>
        </p:nvSpPr>
        <p:spPr>
          <a:xfrm>
            <a:off x="3033000" y="4060500"/>
            <a:ext cx="2269800" cy="4902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F2946"/>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Our Team</a:t>
            </a:r>
            <a:endParaRPr sz="3400"/>
          </a:p>
        </p:txBody>
      </p:sp>
      <p:sp>
        <p:nvSpPr>
          <p:cNvPr id="282" name="Google Shape;282;p24"/>
          <p:cNvSpPr txBox="1"/>
          <p:nvPr>
            <p:ph idx="4294967295" type="subTitle"/>
          </p:nvPr>
        </p:nvSpPr>
        <p:spPr>
          <a:xfrm>
            <a:off x="257650" y="3437076"/>
            <a:ext cx="2316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Bryant</a:t>
            </a:r>
            <a:endParaRPr b="1" sz="1800"/>
          </a:p>
        </p:txBody>
      </p:sp>
      <p:sp>
        <p:nvSpPr>
          <p:cNvPr id="283" name="Google Shape;283;p24"/>
          <p:cNvSpPr/>
          <p:nvPr/>
        </p:nvSpPr>
        <p:spPr>
          <a:xfrm>
            <a:off x="1427265" y="1833839"/>
            <a:ext cx="363082" cy="881579"/>
          </a:xfrm>
          <a:custGeom>
            <a:rect b="b" l="l" r="r" t="t"/>
            <a:pathLst>
              <a:path extrusionOk="0" h="334883" w="319193">
                <a:moveTo>
                  <a:pt x="302549" y="234629"/>
                </a:moveTo>
                <a:cubicBezTo>
                  <a:pt x="297128" y="224480"/>
                  <a:pt x="262983" y="211771"/>
                  <a:pt x="234640" y="202191"/>
                </a:cubicBezTo>
                <a:cubicBezTo>
                  <a:pt x="223987" y="198587"/>
                  <a:pt x="214191" y="195457"/>
                  <a:pt x="206962" y="192706"/>
                </a:cubicBezTo>
                <a:lnTo>
                  <a:pt x="206962" y="192706"/>
                </a:lnTo>
                <a:lnTo>
                  <a:pt x="204584" y="191852"/>
                </a:lnTo>
                <a:lnTo>
                  <a:pt x="192600" y="187964"/>
                </a:lnTo>
                <a:lnTo>
                  <a:pt x="192600" y="187964"/>
                </a:lnTo>
                <a:lnTo>
                  <a:pt x="192600" y="159509"/>
                </a:lnTo>
                <a:lnTo>
                  <a:pt x="192600" y="159509"/>
                </a:lnTo>
                <a:cubicBezTo>
                  <a:pt x="203050" y="150025"/>
                  <a:pt x="209790" y="137154"/>
                  <a:pt x="211623" y="123182"/>
                </a:cubicBezTo>
                <a:cubicBezTo>
                  <a:pt x="220636" y="119535"/>
                  <a:pt x="226512" y="110782"/>
                  <a:pt x="226460" y="101083"/>
                </a:cubicBezTo>
                <a:cubicBezTo>
                  <a:pt x="226448" y="98510"/>
                  <a:pt x="225829" y="95975"/>
                  <a:pt x="224653" y="93685"/>
                </a:cubicBezTo>
                <a:cubicBezTo>
                  <a:pt x="225887" y="75210"/>
                  <a:pt x="225887" y="56673"/>
                  <a:pt x="224653" y="38199"/>
                </a:cubicBezTo>
                <a:cubicBezTo>
                  <a:pt x="222561" y="14392"/>
                  <a:pt x="197166" y="3579"/>
                  <a:pt x="168918" y="259"/>
                </a:cubicBezTo>
                <a:cubicBezTo>
                  <a:pt x="159860" y="-436"/>
                  <a:pt x="150749" y="268"/>
                  <a:pt x="141906" y="2346"/>
                </a:cubicBezTo>
                <a:cubicBezTo>
                  <a:pt x="134395" y="3537"/>
                  <a:pt x="127606" y="7497"/>
                  <a:pt x="122884" y="13443"/>
                </a:cubicBezTo>
                <a:cubicBezTo>
                  <a:pt x="106897" y="14203"/>
                  <a:pt x="94332" y="27360"/>
                  <a:pt x="94350" y="43320"/>
                </a:cubicBezTo>
                <a:cubicBezTo>
                  <a:pt x="93102" y="60560"/>
                  <a:pt x="93102" y="77867"/>
                  <a:pt x="94350" y="95107"/>
                </a:cubicBezTo>
                <a:cubicBezTo>
                  <a:pt x="93634" y="96922"/>
                  <a:pt x="93247" y="98849"/>
                  <a:pt x="93209" y="100798"/>
                </a:cubicBezTo>
                <a:cubicBezTo>
                  <a:pt x="93199" y="110513"/>
                  <a:pt x="99109" y="119260"/>
                  <a:pt x="108142" y="122898"/>
                </a:cubicBezTo>
                <a:cubicBezTo>
                  <a:pt x="109998" y="136862"/>
                  <a:pt x="116734" y="149725"/>
                  <a:pt x="127164" y="159225"/>
                </a:cubicBezTo>
                <a:lnTo>
                  <a:pt x="127164" y="159225"/>
                </a:lnTo>
                <a:lnTo>
                  <a:pt x="127164" y="187679"/>
                </a:lnTo>
                <a:lnTo>
                  <a:pt x="127164" y="187679"/>
                </a:lnTo>
                <a:lnTo>
                  <a:pt x="114704" y="192327"/>
                </a:lnTo>
                <a:cubicBezTo>
                  <a:pt x="107476" y="194888"/>
                  <a:pt x="96538" y="198397"/>
                  <a:pt x="84459" y="202475"/>
                </a:cubicBezTo>
                <a:cubicBezTo>
                  <a:pt x="55926" y="211960"/>
                  <a:pt x="22256" y="224575"/>
                  <a:pt x="16835" y="234629"/>
                </a:cubicBezTo>
                <a:cubicBezTo>
                  <a:pt x="8655" y="249805"/>
                  <a:pt x="2188" y="317716"/>
                  <a:pt x="0" y="334883"/>
                </a:cubicBezTo>
                <a:lnTo>
                  <a:pt x="319194" y="334883"/>
                </a:lnTo>
                <a:cubicBezTo>
                  <a:pt x="317291" y="317716"/>
                  <a:pt x="310824" y="250184"/>
                  <a:pt x="302549" y="23462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24"/>
          <p:cNvSpPr txBox="1"/>
          <p:nvPr>
            <p:ph idx="4294967295" type="subTitle"/>
          </p:nvPr>
        </p:nvSpPr>
        <p:spPr>
          <a:xfrm>
            <a:off x="2388600" y="3437076"/>
            <a:ext cx="2316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Candy</a:t>
            </a:r>
            <a:endParaRPr b="1" sz="1800"/>
          </a:p>
        </p:txBody>
      </p:sp>
      <p:sp>
        <p:nvSpPr>
          <p:cNvPr id="285" name="Google Shape;285;p24"/>
          <p:cNvSpPr txBox="1"/>
          <p:nvPr>
            <p:ph idx="4294967295" type="subTitle"/>
          </p:nvPr>
        </p:nvSpPr>
        <p:spPr>
          <a:xfrm>
            <a:off x="4507500" y="3437076"/>
            <a:ext cx="2316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Lulu</a:t>
            </a:r>
            <a:endParaRPr b="1" sz="1800"/>
          </a:p>
        </p:txBody>
      </p:sp>
      <p:sp>
        <p:nvSpPr>
          <p:cNvPr id="286" name="Google Shape;286;p24"/>
          <p:cNvSpPr txBox="1"/>
          <p:nvPr>
            <p:ph idx="4294967295" type="subTitle"/>
          </p:nvPr>
        </p:nvSpPr>
        <p:spPr>
          <a:xfrm>
            <a:off x="6626375" y="3437076"/>
            <a:ext cx="2316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Tommy</a:t>
            </a:r>
            <a:endParaRPr b="1" sz="1800"/>
          </a:p>
        </p:txBody>
      </p:sp>
      <p:pic>
        <p:nvPicPr>
          <p:cNvPr id="287" name="Google Shape;287;p24"/>
          <p:cNvPicPr preferRelativeResize="0"/>
          <p:nvPr/>
        </p:nvPicPr>
        <p:blipFill>
          <a:blip r:embed="rId3">
            <a:alphaModFix/>
          </a:blip>
          <a:stretch>
            <a:fillRect/>
          </a:stretch>
        </p:blipFill>
        <p:spPr>
          <a:xfrm>
            <a:off x="450750" y="1478400"/>
            <a:ext cx="1929802" cy="1929800"/>
          </a:xfrm>
          <a:prstGeom prst="rect">
            <a:avLst/>
          </a:prstGeom>
          <a:noFill/>
          <a:ln>
            <a:noFill/>
          </a:ln>
        </p:spPr>
      </p:pic>
      <p:pic>
        <p:nvPicPr>
          <p:cNvPr id="288" name="Google Shape;288;p24"/>
          <p:cNvPicPr preferRelativeResize="0"/>
          <p:nvPr/>
        </p:nvPicPr>
        <p:blipFill>
          <a:blip r:embed="rId4">
            <a:alphaModFix/>
          </a:blip>
          <a:stretch>
            <a:fillRect/>
          </a:stretch>
        </p:blipFill>
        <p:spPr>
          <a:xfrm>
            <a:off x="2581698" y="1478400"/>
            <a:ext cx="1929802" cy="1929800"/>
          </a:xfrm>
          <a:prstGeom prst="rect">
            <a:avLst/>
          </a:prstGeom>
          <a:noFill/>
          <a:ln>
            <a:noFill/>
          </a:ln>
        </p:spPr>
      </p:pic>
      <p:pic>
        <p:nvPicPr>
          <p:cNvPr id="289" name="Google Shape;289;p24"/>
          <p:cNvPicPr preferRelativeResize="0"/>
          <p:nvPr/>
        </p:nvPicPr>
        <p:blipFill>
          <a:blip r:embed="rId5">
            <a:alphaModFix/>
          </a:blip>
          <a:stretch>
            <a:fillRect/>
          </a:stretch>
        </p:blipFill>
        <p:spPr>
          <a:xfrm>
            <a:off x="4700587" y="1478413"/>
            <a:ext cx="1929800" cy="1929800"/>
          </a:xfrm>
          <a:prstGeom prst="rect">
            <a:avLst/>
          </a:prstGeom>
          <a:noFill/>
          <a:ln>
            <a:noFill/>
          </a:ln>
        </p:spPr>
      </p:pic>
      <p:pic>
        <p:nvPicPr>
          <p:cNvPr id="290" name="Google Shape;290;p24"/>
          <p:cNvPicPr preferRelativeResize="0"/>
          <p:nvPr/>
        </p:nvPicPr>
        <p:blipFill>
          <a:blip r:embed="rId6">
            <a:alphaModFix/>
          </a:blip>
          <a:stretch>
            <a:fillRect/>
          </a:stretch>
        </p:blipFill>
        <p:spPr>
          <a:xfrm>
            <a:off x="6819475" y="1478413"/>
            <a:ext cx="1929800" cy="1929800"/>
          </a:xfrm>
          <a:prstGeom prst="rect">
            <a:avLst/>
          </a:prstGeom>
          <a:noFill/>
          <a:ln>
            <a:noFill/>
          </a:ln>
        </p:spPr>
      </p:pic>
      <p:sp>
        <p:nvSpPr>
          <p:cNvPr id="291" name="Google Shape;291;p24"/>
          <p:cNvSpPr txBox="1"/>
          <p:nvPr/>
        </p:nvSpPr>
        <p:spPr>
          <a:xfrm>
            <a:off x="450700" y="3774400"/>
            <a:ext cx="1929900" cy="4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F2946"/>
                </a:solidFill>
                <a:latin typeface="Open Sans"/>
                <a:ea typeface="Open Sans"/>
                <a:cs typeface="Open Sans"/>
                <a:sym typeface="Open Sans"/>
              </a:rPr>
              <a:t>Senior</a:t>
            </a:r>
            <a:endParaRPr sz="1200">
              <a:solidFill>
                <a:srgbClr val="3F2946"/>
              </a:solidFill>
              <a:latin typeface="Open Sans"/>
              <a:ea typeface="Open Sans"/>
              <a:cs typeface="Open Sans"/>
              <a:sym typeface="Open Sans"/>
            </a:endParaRPr>
          </a:p>
          <a:p>
            <a:pPr indent="0" lvl="0" marL="0" rtl="0" algn="ctr">
              <a:spcBef>
                <a:spcPts val="0"/>
              </a:spcBef>
              <a:spcAft>
                <a:spcPts val="0"/>
              </a:spcAft>
              <a:buNone/>
            </a:pPr>
            <a:r>
              <a:rPr lang="en" sz="1200">
                <a:solidFill>
                  <a:srgbClr val="3F2946"/>
                </a:solidFill>
                <a:latin typeface="Open Sans"/>
                <a:ea typeface="Open Sans"/>
                <a:cs typeface="Open Sans"/>
                <a:sym typeface="Open Sans"/>
              </a:rPr>
              <a:t>Computer Science</a:t>
            </a:r>
            <a:endParaRPr sz="1200">
              <a:solidFill>
                <a:srgbClr val="3F2946"/>
              </a:solidFill>
              <a:latin typeface="Open Sans"/>
              <a:ea typeface="Open Sans"/>
              <a:cs typeface="Open Sans"/>
              <a:sym typeface="Open Sans"/>
            </a:endParaRPr>
          </a:p>
        </p:txBody>
      </p:sp>
      <p:sp>
        <p:nvSpPr>
          <p:cNvPr id="292" name="Google Shape;292;p24"/>
          <p:cNvSpPr txBox="1"/>
          <p:nvPr/>
        </p:nvSpPr>
        <p:spPr>
          <a:xfrm>
            <a:off x="2581650" y="3774400"/>
            <a:ext cx="1929900" cy="4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F2946"/>
                </a:solidFill>
                <a:latin typeface="Open Sans"/>
                <a:ea typeface="Open Sans"/>
                <a:cs typeface="Open Sans"/>
                <a:sym typeface="Open Sans"/>
              </a:rPr>
              <a:t>Senior</a:t>
            </a:r>
            <a:endParaRPr sz="1200">
              <a:solidFill>
                <a:srgbClr val="3F2946"/>
              </a:solidFill>
              <a:latin typeface="Open Sans"/>
              <a:ea typeface="Open Sans"/>
              <a:cs typeface="Open Sans"/>
              <a:sym typeface="Open Sans"/>
            </a:endParaRPr>
          </a:p>
          <a:p>
            <a:pPr indent="0" lvl="0" marL="0" rtl="0" algn="ctr">
              <a:spcBef>
                <a:spcPts val="0"/>
              </a:spcBef>
              <a:spcAft>
                <a:spcPts val="0"/>
              </a:spcAft>
              <a:buNone/>
            </a:pPr>
            <a:r>
              <a:rPr lang="en" sz="1200">
                <a:solidFill>
                  <a:srgbClr val="3F2946"/>
                </a:solidFill>
                <a:latin typeface="Open Sans"/>
                <a:ea typeface="Open Sans"/>
                <a:cs typeface="Open Sans"/>
                <a:sym typeface="Open Sans"/>
              </a:rPr>
              <a:t>Urban Studies</a:t>
            </a:r>
            <a:endParaRPr sz="12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200">
              <a:solidFill>
                <a:srgbClr val="3F2946"/>
              </a:solidFill>
              <a:latin typeface="Open Sans"/>
              <a:ea typeface="Open Sans"/>
              <a:cs typeface="Open Sans"/>
              <a:sym typeface="Open Sans"/>
            </a:endParaRPr>
          </a:p>
        </p:txBody>
      </p:sp>
      <p:sp>
        <p:nvSpPr>
          <p:cNvPr id="293" name="Google Shape;293;p24"/>
          <p:cNvSpPr txBox="1"/>
          <p:nvPr/>
        </p:nvSpPr>
        <p:spPr>
          <a:xfrm>
            <a:off x="4712600" y="3774450"/>
            <a:ext cx="1929900" cy="4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F2946"/>
                </a:solidFill>
                <a:latin typeface="Open Sans"/>
                <a:ea typeface="Open Sans"/>
                <a:cs typeface="Open Sans"/>
                <a:sym typeface="Open Sans"/>
              </a:rPr>
              <a:t>Junior</a:t>
            </a:r>
            <a:endParaRPr sz="1200">
              <a:solidFill>
                <a:srgbClr val="3F2946"/>
              </a:solidFill>
              <a:latin typeface="Open Sans"/>
              <a:ea typeface="Open Sans"/>
              <a:cs typeface="Open Sans"/>
              <a:sym typeface="Open Sans"/>
            </a:endParaRPr>
          </a:p>
          <a:p>
            <a:pPr indent="0" lvl="0" marL="0" rtl="0" algn="ctr">
              <a:spcBef>
                <a:spcPts val="0"/>
              </a:spcBef>
              <a:spcAft>
                <a:spcPts val="0"/>
              </a:spcAft>
              <a:buNone/>
            </a:pPr>
            <a:r>
              <a:rPr lang="en" sz="1200">
                <a:solidFill>
                  <a:srgbClr val="3F2946"/>
                </a:solidFill>
                <a:latin typeface="Open Sans"/>
                <a:ea typeface="Open Sans"/>
                <a:cs typeface="Open Sans"/>
                <a:sym typeface="Open Sans"/>
              </a:rPr>
              <a:t>Computer Science</a:t>
            </a:r>
            <a:endParaRPr sz="12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200">
              <a:solidFill>
                <a:srgbClr val="3F2946"/>
              </a:solidFill>
              <a:latin typeface="Open Sans"/>
              <a:ea typeface="Open Sans"/>
              <a:cs typeface="Open Sans"/>
              <a:sym typeface="Open Sans"/>
            </a:endParaRPr>
          </a:p>
        </p:txBody>
      </p:sp>
      <p:sp>
        <p:nvSpPr>
          <p:cNvPr id="294" name="Google Shape;294;p24"/>
          <p:cNvSpPr txBox="1"/>
          <p:nvPr/>
        </p:nvSpPr>
        <p:spPr>
          <a:xfrm>
            <a:off x="6776000" y="3774450"/>
            <a:ext cx="1929900" cy="4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F2946"/>
                </a:solidFill>
                <a:latin typeface="Open Sans"/>
                <a:ea typeface="Open Sans"/>
                <a:cs typeface="Open Sans"/>
                <a:sym typeface="Open Sans"/>
              </a:rPr>
              <a:t>Junior</a:t>
            </a:r>
            <a:endParaRPr sz="1200">
              <a:solidFill>
                <a:srgbClr val="3F2946"/>
              </a:solidFill>
              <a:latin typeface="Open Sans"/>
              <a:ea typeface="Open Sans"/>
              <a:cs typeface="Open Sans"/>
              <a:sym typeface="Open Sans"/>
            </a:endParaRPr>
          </a:p>
          <a:p>
            <a:pPr indent="0" lvl="0" marL="0" rtl="0" algn="ctr">
              <a:spcBef>
                <a:spcPts val="0"/>
              </a:spcBef>
              <a:spcAft>
                <a:spcPts val="0"/>
              </a:spcAft>
              <a:buNone/>
            </a:pPr>
            <a:r>
              <a:rPr lang="en" sz="1200">
                <a:solidFill>
                  <a:srgbClr val="3F2946"/>
                </a:solidFill>
                <a:latin typeface="Open Sans"/>
                <a:ea typeface="Open Sans"/>
                <a:cs typeface="Open Sans"/>
                <a:sym typeface="Open Sans"/>
              </a:rPr>
              <a:t>Computer Science</a:t>
            </a:r>
            <a:endParaRPr sz="1200">
              <a:solidFill>
                <a:srgbClr val="3F2946"/>
              </a:solidFill>
              <a:latin typeface="Open Sans"/>
              <a:ea typeface="Open Sans"/>
              <a:cs typeface="Open Sans"/>
              <a:sym typeface="Open Sans"/>
            </a:endParaRPr>
          </a:p>
          <a:p>
            <a:pPr indent="0" lvl="0" marL="0" rtl="0" algn="l">
              <a:spcBef>
                <a:spcPts val="0"/>
              </a:spcBef>
              <a:spcAft>
                <a:spcPts val="0"/>
              </a:spcAft>
              <a:buNone/>
            </a:pPr>
            <a:r>
              <a:t/>
            </a:r>
            <a:endParaRPr sz="1200">
              <a:solidFill>
                <a:srgbClr val="3F2946"/>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2"/>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Simple Task Revision</a:t>
            </a:r>
            <a:endParaRPr b="1" sz="3400">
              <a:solidFill>
                <a:srgbClr val="3F2946"/>
              </a:solidFill>
              <a:latin typeface="Raleway"/>
              <a:ea typeface="Raleway"/>
              <a:cs typeface="Raleway"/>
              <a:sym typeface="Raleway"/>
            </a:endParaRPr>
          </a:p>
        </p:txBody>
      </p:sp>
      <p:pic>
        <p:nvPicPr>
          <p:cNvPr id="468" name="Google Shape;468;p42"/>
          <p:cNvPicPr preferRelativeResize="0"/>
          <p:nvPr/>
        </p:nvPicPr>
        <p:blipFill>
          <a:blip r:embed="rId3">
            <a:alphaModFix/>
          </a:blip>
          <a:stretch>
            <a:fillRect/>
          </a:stretch>
        </p:blipFill>
        <p:spPr>
          <a:xfrm>
            <a:off x="649800" y="725100"/>
            <a:ext cx="1935202" cy="4265998"/>
          </a:xfrm>
          <a:prstGeom prst="rect">
            <a:avLst/>
          </a:prstGeom>
          <a:noFill/>
          <a:ln>
            <a:noFill/>
          </a:ln>
        </p:spPr>
      </p:pic>
      <p:pic>
        <p:nvPicPr>
          <p:cNvPr id="469" name="Google Shape;469;p42"/>
          <p:cNvPicPr preferRelativeResize="0"/>
          <p:nvPr/>
        </p:nvPicPr>
        <p:blipFill>
          <a:blip r:embed="rId4">
            <a:alphaModFix/>
          </a:blip>
          <a:stretch>
            <a:fillRect/>
          </a:stretch>
        </p:blipFill>
        <p:spPr>
          <a:xfrm>
            <a:off x="3859227" y="725100"/>
            <a:ext cx="4089976" cy="4266000"/>
          </a:xfrm>
          <a:prstGeom prst="rect">
            <a:avLst/>
          </a:prstGeom>
          <a:noFill/>
          <a:ln>
            <a:noFill/>
          </a:ln>
        </p:spPr>
      </p:pic>
      <p:cxnSp>
        <p:nvCxnSpPr>
          <p:cNvPr id="470" name="Google Shape;470;p42"/>
          <p:cNvCxnSpPr/>
          <p:nvPr/>
        </p:nvCxnSpPr>
        <p:spPr>
          <a:xfrm flipH="1" rot="10800000">
            <a:off x="2819500" y="2571300"/>
            <a:ext cx="805200" cy="9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3"/>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Simple Task Revision</a:t>
            </a:r>
            <a:endParaRPr b="1" sz="3400">
              <a:solidFill>
                <a:srgbClr val="3F2946"/>
              </a:solidFill>
              <a:latin typeface="Raleway"/>
              <a:ea typeface="Raleway"/>
              <a:cs typeface="Raleway"/>
              <a:sym typeface="Raleway"/>
            </a:endParaRPr>
          </a:p>
        </p:txBody>
      </p:sp>
      <p:sp>
        <p:nvSpPr>
          <p:cNvPr id="476" name="Google Shape;476;p43"/>
          <p:cNvSpPr txBox="1"/>
          <p:nvPr/>
        </p:nvSpPr>
        <p:spPr>
          <a:xfrm>
            <a:off x="5302825" y="762950"/>
            <a:ext cx="3111300" cy="4149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Alignment</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Slider labels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Default settings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Information icons about app-specific terminology</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Contrast</a:t>
            </a:r>
            <a:endParaRPr sz="1600">
              <a:solidFill>
                <a:schemeClr val="dk1"/>
              </a:solidFill>
              <a:latin typeface="Open Sans"/>
              <a:ea typeface="Open Sans"/>
              <a:cs typeface="Open Sans"/>
              <a:sym typeface="Open Sans"/>
            </a:endParaRPr>
          </a:p>
        </p:txBody>
      </p:sp>
      <p:pic>
        <p:nvPicPr>
          <p:cNvPr id="477" name="Google Shape;477;p43"/>
          <p:cNvPicPr preferRelativeResize="0"/>
          <p:nvPr/>
        </p:nvPicPr>
        <p:blipFill>
          <a:blip r:embed="rId3">
            <a:alphaModFix/>
          </a:blip>
          <a:stretch>
            <a:fillRect/>
          </a:stretch>
        </p:blipFill>
        <p:spPr>
          <a:xfrm>
            <a:off x="356507" y="762950"/>
            <a:ext cx="1960245" cy="4266000"/>
          </a:xfrm>
          <a:prstGeom prst="rect">
            <a:avLst/>
          </a:prstGeom>
          <a:noFill/>
          <a:ln>
            <a:noFill/>
          </a:ln>
        </p:spPr>
      </p:pic>
      <p:pic>
        <p:nvPicPr>
          <p:cNvPr id="478" name="Google Shape;478;p43"/>
          <p:cNvPicPr preferRelativeResize="0"/>
          <p:nvPr/>
        </p:nvPicPr>
        <p:blipFill>
          <a:blip r:embed="rId4">
            <a:alphaModFix/>
          </a:blip>
          <a:stretch>
            <a:fillRect/>
          </a:stretch>
        </p:blipFill>
        <p:spPr>
          <a:xfrm>
            <a:off x="3040976" y="762950"/>
            <a:ext cx="1939871" cy="4265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New Simple Task Screens</a:t>
            </a:r>
            <a:endParaRPr b="1" sz="3400">
              <a:solidFill>
                <a:srgbClr val="3F2946"/>
              </a:solidFill>
              <a:latin typeface="Raleway"/>
              <a:ea typeface="Raleway"/>
              <a:cs typeface="Raleway"/>
              <a:sym typeface="Raleway"/>
            </a:endParaRPr>
          </a:p>
        </p:txBody>
      </p:sp>
      <p:pic>
        <p:nvPicPr>
          <p:cNvPr id="484" name="Google Shape;484;p44"/>
          <p:cNvPicPr preferRelativeResize="0"/>
          <p:nvPr/>
        </p:nvPicPr>
        <p:blipFill>
          <a:blip r:embed="rId3">
            <a:alphaModFix/>
          </a:blip>
          <a:stretch>
            <a:fillRect/>
          </a:stretch>
        </p:blipFill>
        <p:spPr>
          <a:xfrm>
            <a:off x="581875" y="974075"/>
            <a:ext cx="1683935" cy="3662750"/>
          </a:xfrm>
          <a:prstGeom prst="rect">
            <a:avLst/>
          </a:prstGeom>
          <a:noFill/>
          <a:ln>
            <a:noFill/>
          </a:ln>
        </p:spPr>
      </p:pic>
      <p:pic>
        <p:nvPicPr>
          <p:cNvPr id="485" name="Google Shape;485;p44"/>
          <p:cNvPicPr preferRelativeResize="0"/>
          <p:nvPr/>
        </p:nvPicPr>
        <p:blipFill>
          <a:blip r:embed="rId4">
            <a:alphaModFix/>
          </a:blip>
          <a:stretch>
            <a:fillRect/>
          </a:stretch>
        </p:blipFill>
        <p:spPr>
          <a:xfrm>
            <a:off x="2532675" y="974075"/>
            <a:ext cx="5521251" cy="3662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5"/>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Moderate</a:t>
            </a:r>
            <a:r>
              <a:rPr b="1" lang="en" sz="3400">
                <a:solidFill>
                  <a:srgbClr val="3F2946"/>
                </a:solidFill>
                <a:latin typeface="Raleway"/>
                <a:ea typeface="Raleway"/>
                <a:cs typeface="Raleway"/>
                <a:sym typeface="Raleway"/>
              </a:rPr>
              <a:t> Task Revision</a:t>
            </a:r>
            <a:endParaRPr b="1" sz="3400">
              <a:solidFill>
                <a:srgbClr val="3F2946"/>
              </a:solidFill>
              <a:latin typeface="Raleway"/>
              <a:ea typeface="Raleway"/>
              <a:cs typeface="Raleway"/>
              <a:sym typeface="Raleway"/>
            </a:endParaRPr>
          </a:p>
        </p:txBody>
      </p:sp>
      <p:pic>
        <p:nvPicPr>
          <p:cNvPr id="491" name="Google Shape;491;p45"/>
          <p:cNvPicPr preferRelativeResize="0"/>
          <p:nvPr/>
        </p:nvPicPr>
        <p:blipFill>
          <a:blip r:embed="rId3">
            <a:alphaModFix/>
          </a:blip>
          <a:stretch>
            <a:fillRect/>
          </a:stretch>
        </p:blipFill>
        <p:spPr>
          <a:xfrm>
            <a:off x="776825" y="725100"/>
            <a:ext cx="1920775" cy="4153825"/>
          </a:xfrm>
          <a:prstGeom prst="rect">
            <a:avLst/>
          </a:prstGeom>
          <a:noFill/>
          <a:ln>
            <a:noFill/>
          </a:ln>
        </p:spPr>
      </p:pic>
      <p:pic>
        <p:nvPicPr>
          <p:cNvPr id="492" name="Google Shape;492;p45"/>
          <p:cNvPicPr preferRelativeResize="0"/>
          <p:nvPr/>
        </p:nvPicPr>
        <p:blipFill>
          <a:blip r:embed="rId4">
            <a:alphaModFix/>
          </a:blip>
          <a:stretch>
            <a:fillRect/>
          </a:stretch>
        </p:blipFill>
        <p:spPr>
          <a:xfrm>
            <a:off x="3924142" y="725101"/>
            <a:ext cx="3897534" cy="4153825"/>
          </a:xfrm>
          <a:prstGeom prst="rect">
            <a:avLst/>
          </a:prstGeom>
          <a:noFill/>
          <a:ln>
            <a:noFill/>
          </a:ln>
        </p:spPr>
      </p:pic>
      <p:cxnSp>
        <p:nvCxnSpPr>
          <p:cNvPr id="493" name="Google Shape;493;p45"/>
          <p:cNvCxnSpPr/>
          <p:nvPr/>
        </p:nvCxnSpPr>
        <p:spPr>
          <a:xfrm flipH="1" rot="10800000">
            <a:off x="2908263" y="2571300"/>
            <a:ext cx="805200" cy="9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6"/>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Moderate Task Revision</a:t>
            </a:r>
            <a:endParaRPr b="1" sz="3400">
              <a:solidFill>
                <a:srgbClr val="3F2946"/>
              </a:solidFill>
              <a:latin typeface="Raleway"/>
              <a:ea typeface="Raleway"/>
              <a:cs typeface="Raleway"/>
              <a:sym typeface="Raleway"/>
            </a:endParaRPr>
          </a:p>
        </p:txBody>
      </p:sp>
      <p:pic>
        <p:nvPicPr>
          <p:cNvPr id="499" name="Google Shape;499;p46"/>
          <p:cNvPicPr preferRelativeResize="0"/>
          <p:nvPr/>
        </p:nvPicPr>
        <p:blipFill>
          <a:blip r:embed="rId3">
            <a:alphaModFix/>
          </a:blip>
          <a:stretch>
            <a:fillRect/>
          </a:stretch>
        </p:blipFill>
        <p:spPr>
          <a:xfrm>
            <a:off x="913875" y="731850"/>
            <a:ext cx="1839661" cy="4003950"/>
          </a:xfrm>
          <a:prstGeom prst="rect">
            <a:avLst/>
          </a:prstGeom>
          <a:noFill/>
          <a:ln>
            <a:noFill/>
          </a:ln>
        </p:spPr>
      </p:pic>
      <p:pic>
        <p:nvPicPr>
          <p:cNvPr id="500" name="Google Shape;500;p46"/>
          <p:cNvPicPr preferRelativeResize="0"/>
          <p:nvPr/>
        </p:nvPicPr>
        <p:blipFill>
          <a:blip r:embed="rId4">
            <a:alphaModFix/>
          </a:blip>
          <a:stretch>
            <a:fillRect/>
          </a:stretch>
        </p:blipFill>
        <p:spPr>
          <a:xfrm>
            <a:off x="3891600" y="731850"/>
            <a:ext cx="3897724" cy="4003949"/>
          </a:xfrm>
          <a:prstGeom prst="rect">
            <a:avLst/>
          </a:prstGeom>
          <a:noFill/>
          <a:ln>
            <a:noFill/>
          </a:ln>
        </p:spPr>
      </p:pic>
      <p:cxnSp>
        <p:nvCxnSpPr>
          <p:cNvPr id="501" name="Google Shape;501;p46"/>
          <p:cNvCxnSpPr/>
          <p:nvPr/>
        </p:nvCxnSpPr>
        <p:spPr>
          <a:xfrm flipH="1" rot="10800000">
            <a:off x="2908263" y="2571300"/>
            <a:ext cx="805200" cy="9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Moderate</a:t>
            </a:r>
            <a:r>
              <a:rPr b="1" lang="en" sz="3400">
                <a:solidFill>
                  <a:srgbClr val="3F2946"/>
                </a:solidFill>
                <a:latin typeface="Raleway"/>
                <a:ea typeface="Raleway"/>
                <a:cs typeface="Raleway"/>
                <a:sym typeface="Raleway"/>
              </a:rPr>
              <a:t> Task Revision</a:t>
            </a:r>
            <a:endParaRPr b="1" sz="3400">
              <a:solidFill>
                <a:srgbClr val="3F2946"/>
              </a:solidFill>
              <a:latin typeface="Raleway"/>
              <a:ea typeface="Raleway"/>
              <a:cs typeface="Raleway"/>
              <a:sym typeface="Raleway"/>
            </a:endParaRPr>
          </a:p>
        </p:txBody>
      </p:sp>
      <p:pic>
        <p:nvPicPr>
          <p:cNvPr id="507" name="Google Shape;507;p47"/>
          <p:cNvPicPr preferRelativeResize="0"/>
          <p:nvPr/>
        </p:nvPicPr>
        <p:blipFill>
          <a:blip r:embed="rId3">
            <a:alphaModFix/>
          </a:blip>
          <a:stretch>
            <a:fillRect/>
          </a:stretch>
        </p:blipFill>
        <p:spPr>
          <a:xfrm>
            <a:off x="3041001" y="725100"/>
            <a:ext cx="1967768" cy="4266001"/>
          </a:xfrm>
          <a:prstGeom prst="rect">
            <a:avLst/>
          </a:prstGeom>
          <a:noFill/>
          <a:ln>
            <a:noFill/>
          </a:ln>
        </p:spPr>
      </p:pic>
      <p:pic>
        <p:nvPicPr>
          <p:cNvPr id="508" name="Google Shape;508;p47"/>
          <p:cNvPicPr preferRelativeResize="0"/>
          <p:nvPr/>
        </p:nvPicPr>
        <p:blipFill>
          <a:blip r:embed="rId4">
            <a:alphaModFix/>
          </a:blip>
          <a:stretch>
            <a:fillRect/>
          </a:stretch>
        </p:blipFill>
        <p:spPr>
          <a:xfrm>
            <a:off x="529744" y="725100"/>
            <a:ext cx="1951056" cy="4265999"/>
          </a:xfrm>
          <a:prstGeom prst="rect">
            <a:avLst/>
          </a:prstGeom>
          <a:noFill/>
          <a:ln>
            <a:noFill/>
          </a:ln>
        </p:spPr>
      </p:pic>
      <p:sp>
        <p:nvSpPr>
          <p:cNvPr id="509" name="Google Shape;509;p47"/>
          <p:cNvSpPr txBox="1"/>
          <p:nvPr/>
        </p:nvSpPr>
        <p:spPr>
          <a:xfrm>
            <a:off x="5302825" y="1112200"/>
            <a:ext cx="3111300" cy="149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Better title</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Description of show</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Removed IPA transcription</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Colors + hierarchy</a:t>
            </a:r>
            <a:endParaRPr sz="1600">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8"/>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Moderate Task Revision</a:t>
            </a:r>
            <a:endParaRPr b="1" sz="3400">
              <a:solidFill>
                <a:srgbClr val="3F2946"/>
              </a:solidFill>
              <a:latin typeface="Raleway"/>
              <a:ea typeface="Raleway"/>
              <a:cs typeface="Raleway"/>
              <a:sym typeface="Raleway"/>
            </a:endParaRPr>
          </a:p>
        </p:txBody>
      </p:sp>
      <p:pic>
        <p:nvPicPr>
          <p:cNvPr id="515" name="Google Shape;515;p48"/>
          <p:cNvPicPr preferRelativeResize="0"/>
          <p:nvPr/>
        </p:nvPicPr>
        <p:blipFill>
          <a:blip r:embed="rId3">
            <a:alphaModFix/>
          </a:blip>
          <a:stretch>
            <a:fillRect/>
          </a:stretch>
        </p:blipFill>
        <p:spPr>
          <a:xfrm>
            <a:off x="5105400" y="672175"/>
            <a:ext cx="1935093" cy="4266001"/>
          </a:xfrm>
          <a:prstGeom prst="rect">
            <a:avLst/>
          </a:prstGeom>
          <a:noFill/>
          <a:ln>
            <a:noFill/>
          </a:ln>
        </p:spPr>
      </p:pic>
      <p:pic>
        <p:nvPicPr>
          <p:cNvPr id="516" name="Google Shape;516;p48"/>
          <p:cNvPicPr preferRelativeResize="0"/>
          <p:nvPr/>
        </p:nvPicPr>
        <p:blipFill>
          <a:blip r:embed="rId4">
            <a:alphaModFix/>
          </a:blip>
          <a:stretch>
            <a:fillRect/>
          </a:stretch>
        </p:blipFill>
        <p:spPr>
          <a:xfrm>
            <a:off x="1820675" y="672175"/>
            <a:ext cx="1935100" cy="4231426"/>
          </a:xfrm>
          <a:prstGeom prst="rect">
            <a:avLst/>
          </a:prstGeom>
          <a:noFill/>
          <a:ln>
            <a:noFill/>
          </a:ln>
        </p:spPr>
      </p:pic>
      <p:cxnSp>
        <p:nvCxnSpPr>
          <p:cNvPr id="517" name="Google Shape;517;p48"/>
          <p:cNvCxnSpPr/>
          <p:nvPr/>
        </p:nvCxnSpPr>
        <p:spPr>
          <a:xfrm flipH="1" rot="10800000">
            <a:off x="4027975" y="2571300"/>
            <a:ext cx="805200" cy="9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9"/>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Complex Task Revision</a:t>
            </a:r>
            <a:endParaRPr b="1" sz="3400">
              <a:solidFill>
                <a:srgbClr val="3F2946"/>
              </a:solidFill>
              <a:latin typeface="Raleway"/>
              <a:ea typeface="Raleway"/>
              <a:cs typeface="Raleway"/>
              <a:sym typeface="Raleway"/>
            </a:endParaRPr>
          </a:p>
        </p:txBody>
      </p:sp>
      <p:pic>
        <p:nvPicPr>
          <p:cNvPr id="523" name="Google Shape;523;p49"/>
          <p:cNvPicPr preferRelativeResize="0"/>
          <p:nvPr/>
        </p:nvPicPr>
        <p:blipFill>
          <a:blip r:embed="rId3">
            <a:alphaModFix/>
          </a:blip>
          <a:stretch>
            <a:fillRect/>
          </a:stretch>
        </p:blipFill>
        <p:spPr>
          <a:xfrm>
            <a:off x="366870" y="704900"/>
            <a:ext cx="1959095" cy="4266000"/>
          </a:xfrm>
          <a:prstGeom prst="rect">
            <a:avLst/>
          </a:prstGeom>
          <a:noFill/>
          <a:ln>
            <a:noFill/>
          </a:ln>
        </p:spPr>
      </p:pic>
      <p:pic>
        <p:nvPicPr>
          <p:cNvPr id="524" name="Google Shape;524;p49"/>
          <p:cNvPicPr preferRelativeResize="0"/>
          <p:nvPr/>
        </p:nvPicPr>
        <p:blipFill>
          <a:blip r:embed="rId4">
            <a:alphaModFix/>
          </a:blip>
          <a:stretch>
            <a:fillRect/>
          </a:stretch>
        </p:blipFill>
        <p:spPr>
          <a:xfrm>
            <a:off x="3589615" y="704900"/>
            <a:ext cx="4203787" cy="4266000"/>
          </a:xfrm>
          <a:prstGeom prst="rect">
            <a:avLst/>
          </a:prstGeom>
          <a:noFill/>
          <a:ln>
            <a:noFill/>
          </a:ln>
        </p:spPr>
      </p:pic>
      <p:cxnSp>
        <p:nvCxnSpPr>
          <p:cNvPr id="525" name="Google Shape;525;p49"/>
          <p:cNvCxnSpPr/>
          <p:nvPr/>
        </p:nvCxnSpPr>
        <p:spPr>
          <a:xfrm flipH="1" rot="10800000">
            <a:off x="2629138" y="2571300"/>
            <a:ext cx="805200" cy="9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0"/>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Complex</a:t>
            </a:r>
            <a:r>
              <a:rPr b="1" lang="en" sz="3400">
                <a:solidFill>
                  <a:srgbClr val="3F2946"/>
                </a:solidFill>
                <a:latin typeface="Raleway"/>
                <a:ea typeface="Raleway"/>
                <a:cs typeface="Raleway"/>
                <a:sym typeface="Raleway"/>
              </a:rPr>
              <a:t> Task Revision</a:t>
            </a:r>
            <a:endParaRPr b="1" sz="3400">
              <a:solidFill>
                <a:srgbClr val="3F2946"/>
              </a:solidFill>
              <a:latin typeface="Raleway"/>
              <a:ea typeface="Raleway"/>
              <a:cs typeface="Raleway"/>
              <a:sym typeface="Raleway"/>
            </a:endParaRPr>
          </a:p>
        </p:txBody>
      </p:sp>
      <p:pic>
        <p:nvPicPr>
          <p:cNvPr id="531" name="Google Shape;531;p50"/>
          <p:cNvPicPr preferRelativeResize="0"/>
          <p:nvPr/>
        </p:nvPicPr>
        <p:blipFill>
          <a:blip r:embed="rId3">
            <a:alphaModFix/>
          </a:blip>
          <a:stretch>
            <a:fillRect/>
          </a:stretch>
        </p:blipFill>
        <p:spPr>
          <a:xfrm>
            <a:off x="427575" y="725100"/>
            <a:ext cx="1945895" cy="4266001"/>
          </a:xfrm>
          <a:prstGeom prst="rect">
            <a:avLst/>
          </a:prstGeom>
          <a:noFill/>
          <a:ln>
            <a:noFill/>
          </a:ln>
        </p:spPr>
      </p:pic>
      <p:pic>
        <p:nvPicPr>
          <p:cNvPr id="532" name="Google Shape;532;p50"/>
          <p:cNvPicPr preferRelativeResize="0"/>
          <p:nvPr/>
        </p:nvPicPr>
        <p:blipFill>
          <a:blip r:embed="rId4">
            <a:alphaModFix/>
          </a:blip>
          <a:stretch>
            <a:fillRect/>
          </a:stretch>
        </p:blipFill>
        <p:spPr>
          <a:xfrm>
            <a:off x="3690020" y="725100"/>
            <a:ext cx="4133789" cy="4266000"/>
          </a:xfrm>
          <a:prstGeom prst="rect">
            <a:avLst/>
          </a:prstGeom>
          <a:noFill/>
          <a:ln>
            <a:noFill/>
          </a:ln>
        </p:spPr>
      </p:pic>
      <p:cxnSp>
        <p:nvCxnSpPr>
          <p:cNvPr id="533" name="Google Shape;533;p50"/>
          <p:cNvCxnSpPr/>
          <p:nvPr/>
        </p:nvCxnSpPr>
        <p:spPr>
          <a:xfrm flipH="1" rot="10800000">
            <a:off x="2629138" y="2571300"/>
            <a:ext cx="805200" cy="9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1"/>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New Complex Task Screens</a:t>
            </a:r>
            <a:endParaRPr b="1" sz="3400">
              <a:solidFill>
                <a:srgbClr val="3F2946"/>
              </a:solidFill>
              <a:latin typeface="Raleway"/>
              <a:ea typeface="Raleway"/>
              <a:cs typeface="Raleway"/>
              <a:sym typeface="Raleway"/>
            </a:endParaRPr>
          </a:p>
        </p:txBody>
      </p:sp>
      <p:pic>
        <p:nvPicPr>
          <p:cNvPr id="539" name="Google Shape;539;p51"/>
          <p:cNvPicPr preferRelativeResize="0"/>
          <p:nvPr/>
        </p:nvPicPr>
        <p:blipFill>
          <a:blip r:embed="rId3">
            <a:alphaModFix/>
          </a:blip>
          <a:stretch>
            <a:fillRect/>
          </a:stretch>
        </p:blipFill>
        <p:spPr>
          <a:xfrm>
            <a:off x="3275460" y="767400"/>
            <a:ext cx="4183433" cy="4266001"/>
          </a:xfrm>
          <a:prstGeom prst="rect">
            <a:avLst/>
          </a:prstGeom>
          <a:noFill/>
          <a:ln>
            <a:noFill/>
          </a:ln>
        </p:spPr>
      </p:pic>
      <p:pic>
        <p:nvPicPr>
          <p:cNvPr id="540" name="Google Shape;540;p51"/>
          <p:cNvPicPr preferRelativeResize="0"/>
          <p:nvPr/>
        </p:nvPicPr>
        <p:blipFill>
          <a:blip r:embed="rId4">
            <a:alphaModFix/>
          </a:blip>
          <a:stretch>
            <a:fillRect/>
          </a:stretch>
        </p:blipFill>
        <p:spPr>
          <a:xfrm>
            <a:off x="996743" y="767400"/>
            <a:ext cx="1968923" cy="4266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5"/>
          <p:cNvPicPr preferRelativeResize="0"/>
          <p:nvPr/>
        </p:nvPicPr>
        <p:blipFill>
          <a:blip r:embed="rId3">
            <a:alphaModFix/>
          </a:blip>
          <a:stretch>
            <a:fillRect/>
          </a:stretch>
        </p:blipFill>
        <p:spPr>
          <a:xfrm>
            <a:off x="1747778" y="66550"/>
            <a:ext cx="5648450" cy="3358001"/>
          </a:xfrm>
          <a:prstGeom prst="rect">
            <a:avLst/>
          </a:prstGeom>
          <a:noFill/>
          <a:ln>
            <a:noFill/>
          </a:ln>
        </p:spPr>
      </p:pic>
      <p:sp>
        <p:nvSpPr>
          <p:cNvPr id="300" name="Google Shape;300;p25"/>
          <p:cNvSpPr txBox="1"/>
          <p:nvPr/>
        </p:nvSpPr>
        <p:spPr>
          <a:xfrm>
            <a:off x="1596750" y="2987900"/>
            <a:ext cx="5950500" cy="541800"/>
          </a:xfrm>
          <a:prstGeom prst="rect">
            <a:avLst/>
          </a:prstGeom>
          <a:solidFill>
            <a:srgbClr val="701BB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Hanken Grotesk Medium"/>
                <a:ea typeface="Hanken Grotesk Medium"/>
                <a:cs typeface="Hanken Grotesk Medium"/>
                <a:sym typeface="Hanken Grotesk Medium"/>
              </a:rPr>
              <a:t>more amusement. more acquisition. mora.</a:t>
            </a:r>
            <a:endParaRPr sz="2400">
              <a:solidFill>
                <a:srgbClr val="FFFFFF"/>
              </a:solidFill>
              <a:latin typeface="Hanken Grotesk Medium"/>
              <a:ea typeface="Hanken Grotesk Medium"/>
              <a:cs typeface="Hanken Grotesk Medium"/>
              <a:sym typeface="Hanken Grotesk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2"/>
          <p:cNvSpPr/>
          <p:nvPr/>
        </p:nvSpPr>
        <p:spPr>
          <a:xfrm>
            <a:off x="6709400" y="1434250"/>
            <a:ext cx="1036800" cy="103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6" name="Google Shape;546;p52"/>
          <p:cNvSpPr/>
          <p:nvPr/>
        </p:nvSpPr>
        <p:spPr>
          <a:xfrm>
            <a:off x="4053675" y="1434250"/>
            <a:ext cx="1036800" cy="103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7" name="Google Shape;547;p52"/>
          <p:cNvSpPr/>
          <p:nvPr/>
        </p:nvSpPr>
        <p:spPr>
          <a:xfrm>
            <a:off x="1397950" y="1434200"/>
            <a:ext cx="1036800" cy="1036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8" name="Google Shape;548;p52"/>
          <p:cNvSpPr txBox="1"/>
          <p:nvPr>
            <p:ph idx="1" type="subTitle"/>
          </p:nvPr>
        </p:nvSpPr>
        <p:spPr>
          <a:xfrm>
            <a:off x="713375" y="3587500"/>
            <a:ext cx="24060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More specific and granular statistics → excited, rewarding feeling</a:t>
            </a:r>
            <a:endParaRPr/>
          </a:p>
          <a:p>
            <a:pPr indent="0" lvl="0" marL="0" rtl="0" algn="l">
              <a:spcBef>
                <a:spcPts val="0"/>
              </a:spcBef>
              <a:spcAft>
                <a:spcPts val="0"/>
              </a:spcAft>
              <a:buNone/>
            </a:pPr>
            <a:r>
              <a:rPr lang="en"/>
              <a:t>- Greater centered media in the review activity with new </a:t>
            </a:r>
            <a:r>
              <a:rPr lang="en"/>
              <a:t>question</a:t>
            </a:r>
            <a:r>
              <a:rPr lang="en"/>
              <a:t> type</a:t>
            </a:r>
            <a:endParaRPr/>
          </a:p>
        </p:txBody>
      </p:sp>
      <p:sp>
        <p:nvSpPr>
          <p:cNvPr id="549" name="Google Shape;549;p52"/>
          <p:cNvSpPr txBox="1"/>
          <p:nvPr>
            <p:ph type="title"/>
          </p:nvPr>
        </p:nvSpPr>
        <p:spPr>
          <a:xfrm>
            <a:off x="713384" y="2691370"/>
            <a:ext cx="24060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Fun</a:t>
            </a:r>
            <a:endParaRPr>
              <a:solidFill>
                <a:schemeClr val="dk1"/>
              </a:solidFill>
            </a:endParaRPr>
          </a:p>
        </p:txBody>
      </p:sp>
      <p:sp>
        <p:nvSpPr>
          <p:cNvPr id="550" name="Google Shape;550;p52"/>
          <p:cNvSpPr txBox="1"/>
          <p:nvPr>
            <p:ph idx="2" type="title"/>
          </p:nvPr>
        </p:nvSpPr>
        <p:spPr>
          <a:xfrm>
            <a:off x="3369076" y="2691370"/>
            <a:ext cx="24060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Eagerness</a:t>
            </a:r>
            <a:endParaRPr>
              <a:solidFill>
                <a:schemeClr val="dk1"/>
              </a:solidFill>
            </a:endParaRPr>
          </a:p>
        </p:txBody>
      </p:sp>
      <p:sp>
        <p:nvSpPr>
          <p:cNvPr id="551" name="Google Shape;551;p52"/>
          <p:cNvSpPr txBox="1"/>
          <p:nvPr>
            <p:ph idx="3" type="subTitle"/>
          </p:nvPr>
        </p:nvSpPr>
        <p:spPr>
          <a:xfrm>
            <a:off x="3369075" y="3587500"/>
            <a:ext cx="24060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Made the simple task more flexible (can more easily end, etc.) so lower barrier to use</a:t>
            </a:r>
            <a:endParaRPr/>
          </a:p>
          <a:p>
            <a:pPr indent="0" lvl="0" marL="0" rtl="0" algn="l">
              <a:spcBef>
                <a:spcPts val="0"/>
              </a:spcBef>
              <a:spcAft>
                <a:spcPts val="0"/>
              </a:spcAft>
              <a:buNone/>
            </a:pPr>
            <a:r>
              <a:rPr lang="en"/>
              <a:t>- Improved the home screen (i.e. added stats) to make it more engaging and enticing</a:t>
            </a:r>
            <a:endParaRPr/>
          </a:p>
        </p:txBody>
      </p:sp>
      <p:sp>
        <p:nvSpPr>
          <p:cNvPr id="552" name="Google Shape;552;p52"/>
          <p:cNvSpPr txBox="1"/>
          <p:nvPr>
            <p:ph idx="4" type="title"/>
          </p:nvPr>
        </p:nvSpPr>
        <p:spPr>
          <a:xfrm>
            <a:off x="6024786" y="2691370"/>
            <a:ext cx="24060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rPr>
              <a:t>Intuitive</a:t>
            </a:r>
            <a:endParaRPr>
              <a:solidFill>
                <a:schemeClr val="dk1"/>
              </a:solidFill>
            </a:endParaRPr>
          </a:p>
        </p:txBody>
      </p:sp>
      <p:sp>
        <p:nvSpPr>
          <p:cNvPr id="553" name="Google Shape;553;p52"/>
          <p:cNvSpPr txBox="1"/>
          <p:nvPr>
            <p:ph idx="5" type="subTitle"/>
          </p:nvPr>
        </p:nvSpPr>
        <p:spPr>
          <a:xfrm>
            <a:off x="6024775" y="3587500"/>
            <a:ext cx="24060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Buttons are more clearly distinguished and their icons more natural mappings</a:t>
            </a:r>
            <a:endParaRPr/>
          </a:p>
          <a:p>
            <a:pPr indent="0" lvl="0" marL="0" rtl="0" algn="l">
              <a:spcBef>
                <a:spcPts val="0"/>
              </a:spcBef>
              <a:spcAft>
                <a:spcPts val="0"/>
              </a:spcAft>
              <a:buNone/>
            </a:pPr>
            <a:r>
              <a:rPr lang="en"/>
              <a:t>- Added many (i) icons to get help on app features where necessary</a:t>
            </a:r>
            <a:endParaRPr/>
          </a:p>
        </p:txBody>
      </p:sp>
      <p:sp>
        <p:nvSpPr>
          <p:cNvPr id="554" name="Google Shape;554;p52"/>
          <p:cNvSpPr/>
          <p:nvPr/>
        </p:nvSpPr>
        <p:spPr>
          <a:xfrm>
            <a:off x="1650776" y="1687714"/>
            <a:ext cx="531252" cy="529873"/>
          </a:xfrm>
          <a:custGeom>
            <a:rect b="b" l="l" r="r" t="t"/>
            <a:pathLst>
              <a:path extrusionOk="0" h="326578" w="327428">
                <a:moveTo>
                  <a:pt x="325380" y="285745"/>
                </a:moveTo>
                <a:lnTo>
                  <a:pt x="268313" y="228836"/>
                </a:lnTo>
                <a:cubicBezTo>
                  <a:pt x="265504" y="226007"/>
                  <a:pt x="260928" y="225985"/>
                  <a:pt x="258091" y="228786"/>
                </a:cubicBezTo>
                <a:cubicBezTo>
                  <a:pt x="258074" y="228803"/>
                  <a:pt x="258058" y="228819"/>
                  <a:pt x="258041" y="228836"/>
                </a:cubicBezTo>
                <a:lnTo>
                  <a:pt x="253191" y="233673"/>
                </a:lnTo>
                <a:lnTo>
                  <a:pt x="218285" y="198295"/>
                </a:lnTo>
                <a:lnTo>
                  <a:pt x="221614" y="194975"/>
                </a:lnTo>
                <a:cubicBezTo>
                  <a:pt x="225448" y="191395"/>
                  <a:pt x="225647" y="185393"/>
                  <a:pt x="222056" y="181569"/>
                </a:cubicBezTo>
                <a:cubicBezTo>
                  <a:pt x="221914" y="181417"/>
                  <a:pt x="221766" y="181270"/>
                  <a:pt x="221614" y="181127"/>
                </a:cubicBezTo>
                <a:lnTo>
                  <a:pt x="205255" y="164813"/>
                </a:lnTo>
                <a:cubicBezTo>
                  <a:pt x="235746" y="112385"/>
                  <a:pt x="217844" y="45235"/>
                  <a:pt x="165271" y="14828"/>
                </a:cubicBezTo>
                <a:cubicBezTo>
                  <a:pt x="112698" y="-15578"/>
                  <a:pt x="45361" y="2273"/>
                  <a:pt x="14869" y="54701"/>
                </a:cubicBezTo>
                <a:cubicBezTo>
                  <a:pt x="-15622" y="107129"/>
                  <a:pt x="2280" y="174280"/>
                  <a:pt x="54853" y="204687"/>
                </a:cubicBezTo>
                <a:cubicBezTo>
                  <a:pt x="89077" y="224480"/>
                  <a:pt x="131322" y="224430"/>
                  <a:pt x="165498" y="204555"/>
                </a:cubicBezTo>
                <a:lnTo>
                  <a:pt x="181857" y="220774"/>
                </a:lnTo>
                <a:cubicBezTo>
                  <a:pt x="185475" y="224571"/>
                  <a:pt x="191495" y="224725"/>
                  <a:pt x="195304" y="221118"/>
                </a:cubicBezTo>
                <a:cubicBezTo>
                  <a:pt x="195422" y="221006"/>
                  <a:pt x="195537" y="220891"/>
                  <a:pt x="195649" y="220774"/>
                </a:cubicBezTo>
                <a:lnTo>
                  <a:pt x="199072" y="217454"/>
                </a:lnTo>
                <a:lnTo>
                  <a:pt x="234169" y="252453"/>
                </a:lnTo>
                <a:lnTo>
                  <a:pt x="229318" y="257290"/>
                </a:lnTo>
                <a:cubicBezTo>
                  <a:pt x="226481" y="260092"/>
                  <a:pt x="226459" y="264656"/>
                  <a:pt x="229268" y="267484"/>
                </a:cubicBezTo>
                <a:cubicBezTo>
                  <a:pt x="229285" y="267501"/>
                  <a:pt x="229301" y="267517"/>
                  <a:pt x="229318" y="267534"/>
                </a:cubicBezTo>
                <a:lnTo>
                  <a:pt x="286385" y="324443"/>
                </a:lnTo>
                <a:cubicBezTo>
                  <a:pt x="289194" y="327271"/>
                  <a:pt x="293770" y="327294"/>
                  <a:pt x="296607" y="324492"/>
                </a:cubicBezTo>
                <a:cubicBezTo>
                  <a:pt x="296624" y="324476"/>
                  <a:pt x="296640" y="324459"/>
                  <a:pt x="296657" y="324443"/>
                </a:cubicBezTo>
                <a:lnTo>
                  <a:pt x="325190" y="295988"/>
                </a:lnTo>
                <a:cubicBezTo>
                  <a:pt x="328079" y="293240"/>
                  <a:pt x="328186" y="288677"/>
                  <a:pt x="325431" y="285797"/>
                </a:cubicBezTo>
                <a:cubicBezTo>
                  <a:pt x="325414" y="285779"/>
                  <a:pt x="325397" y="285762"/>
                  <a:pt x="325380" y="285745"/>
                </a:cubicBezTo>
                <a:close/>
                <a:moveTo>
                  <a:pt x="62588" y="157225"/>
                </a:moveTo>
                <a:cubicBezTo>
                  <a:pt x="36854" y="131034"/>
                  <a:pt x="37284" y="88998"/>
                  <a:pt x="63548" y="63336"/>
                </a:cubicBezTo>
                <a:cubicBezTo>
                  <a:pt x="89813" y="37673"/>
                  <a:pt x="131965" y="38102"/>
                  <a:pt x="157699" y="64294"/>
                </a:cubicBezTo>
                <a:cubicBezTo>
                  <a:pt x="183062" y="90108"/>
                  <a:pt x="183062" y="131411"/>
                  <a:pt x="157699" y="157225"/>
                </a:cubicBezTo>
                <a:cubicBezTo>
                  <a:pt x="131965" y="183417"/>
                  <a:pt x="89813" y="183846"/>
                  <a:pt x="63548" y="158184"/>
                </a:cubicBezTo>
                <a:cubicBezTo>
                  <a:pt x="63225" y="157868"/>
                  <a:pt x="62905" y="157548"/>
                  <a:pt x="62588" y="15722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52"/>
          <p:cNvSpPr/>
          <p:nvPr/>
        </p:nvSpPr>
        <p:spPr>
          <a:xfrm>
            <a:off x="4307999" y="1697712"/>
            <a:ext cx="530874" cy="509879"/>
          </a:xfrm>
          <a:custGeom>
            <a:rect b="b" l="l" r="r" t="t"/>
            <a:pathLst>
              <a:path extrusionOk="0" h="343932" w="358094">
                <a:moveTo>
                  <a:pt x="241963" y="197569"/>
                </a:moveTo>
                <a:cubicBezTo>
                  <a:pt x="351151" y="184764"/>
                  <a:pt x="358094" y="67437"/>
                  <a:pt x="358094" y="67437"/>
                </a:cubicBezTo>
                <a:cubicBezTo>
                  <a:pt x="348583" y="42682"/>
                  <a:pt x="313012" y="36517"/>
                  <a:pt x="292848" y="34999"/>
                </a:cubicBezTo>
                <a:cubicBezTo>
                  <a:pt x="292848" y="26368"/>
                  <a:pt x="292182" y="21246"/>
                  <a:pt x="292182" y="21246"/>
                </a:cubicBezTo>
                <a:cubicBezTo>
                  <a:pt x="259715" y="8742"/>
                  <a:pt x="225385" y="1722"/>
                  <a:pt x="190603" y="474"/>
                </a:cubicBezTo>
                <a:lnTo>
                  <a:pt x="190603" y="0"/>
                </a:lnTo>
                <a:lnTo>
                  <a:pt x="167396" y="0"/>
                </a:lnTo>
                <a:lnTo>
                  <a:pt x="167396" y="474"/>
                </a:lnTo>
                <a:cubicBezTo>
                  <a:pt x="132614" y="1722"/>
                  <a:pt x="98284" y="8742"/>
                  <a:pt x="65817" y="21246"/>
                </a:cubicBezTo>
                <a:cubicBezTo>
                  <a:pt x="65817" y="21246"/>
                  <a:pt x="65341" y="26368"/>
                  <a:pt x="65151" y="34999"/>
                </a:cubicBezTo>
                <a:cubicBezTo>
                  <a:pt x="44988" y="36517"/>
                  <a:pt x="9606" y="42682"/>
                  <a:pt x="0" y="67437"/>
                </a:cubicBezTo>
                <a:cubicBezTo>
                  <a:pt x="0" y="67437"/>
                  <a:pt x="6848" y="184764"/>
                  <a:pt x="116131" y="197569"/>
                </a:cubicBezTo>
                <a:cubicBezTo>
                  <a:pt x="128564" y="210040"/>
                  <a:pt x="143645" y="219569"/>
                  <a:pt x="160263" y="225454"/>
                </a:cubicBezTo>
                <a:cubicBezTo>
                  <a:pt x="161119" y="259789"/>
                  <a:pt x="154461" y="301332"/>
                  <a:pt x="120696" y="317646"/>
                </a:cubicBezTo>
                <a:lnTo>
                  <a:pt x="92163" y="317646"/>
                </a:lnTo>
                <a:cubicBezTo>
                  <a:pt x="84632" y="317325"/>
                  <a:pt x="78256" y="323132"/>
                  <a:pt x="77896" y="330641"/>
                </a:cubicBezTo>
                <a:cubicBezTo>
                  <a:pt x="77852" y="334256"/>
                  <a:pt x="79378" y="337715"/>
                  <a:pt x="82081" y="340125"/>
                </a:cubicBezTo>
                <a:cubicBezTo>
                  <a:pt x="84846" y="342605"/>
                  <a:pt x="88444" y="343959"/>
                  <a:pt x="92163" y="343919"/>
                </a:cubicBezTo>
                <a:lnTo>
                  <a:pt x="265266" y="343919"/>
                </a:lnTo>
                <a:cubicBezTo>
                  <a:pt x="272814" y="344242"/>
                  <a:pt x="279217" y="338448"/>
                  <a:pt x="279628" y="330925"/>
                </a:cubicBezTo>
                <a:cubicBezTo>
                  <a:pt x="279660" y="327291"/>
                  <a:pt x="278097" y="323826"/>
                  <a:pt x="275348" y="321440"/>
                </a:cubicBezTo>
                <a:cubicBezTo>
                  <a:pt x="272559" y="318999"/>
                  <a:pt x="268976" y="317651"/>
                  <a:pt x="265266" y="317646"/>
                </a:cubicBezTo>
                <a:lnTo>
                  <a:pt x="236732" y="317646"/>
                </a:lnTo>
                <a:cubicBezTo>
                  <a:pt x="203348" y="301332"/>
                  <a:pt x="196881" y="259599"/>
                  <a:pt x="197832" y="225454"/>
                </a:cubicBezTo>
                <a:cubicBezTo>
                  <a:pt x="214449" y="219569"/>
                  <a:pt x="229530" y="210039"/>
                  <a:pt x="241964" y="197569"/>
                </a:cubicBezTo>
                <a:close/>
                <a:moveTo>
                  <a:pt x="337075" y="71326"/>
                </a:moveTo>
                <a:cubicBezTo>
                  <a:pt x="334538" y="89934"/>
                  <a:pt x="328641" y="107929"/>
                  <a:pt x="319669" y="124441"/>
                </a:cubicBezTo>
                <a:cubicBezTo>
                  <a:pt x="307496" y="147517"/>
                  <a:pt x="286680" y="164867"/>
                  <a:pt x="261747" y="172718"/>
                </a:cubicBezTo>
                <a:cubicBezTo>
                  <a:pt x="285429" y="134779"/>
                  <a:pt x="291611" y="87355"/>
                  <a:pt x="292753" y="55391"/>
                </a:cubicBezTo>
                <a:cubicBezTo>
                  <a:pt x="311870" y="57004"/>
                  <a:pt x="330322" y="62410"/>
                  <a:pt x="337075" y="71326"/>
                </a:cubicBezTo>
                <a:close/>
                <a:moveTo>
                  <a:pt x="38425" y="124441"/>
                </a:moveTo>
                <a:cubicBezTo>
                  <a:pt x="29436" y="107929"/>
                  <a:pt x="23508" y="89936"/>
                  <a:pt x="20925" y="71326"/>
                </a:cubicBezTo>
                <a:cubicBezTo>
                  <a:pt x="27677" y="62410"/>
                  <a:pt x="46224" y="57004"/>
                  <a:pt x="65247" y="55391"/>
                </a:cubicBezTo>
                <a:cubicBezTo>
                  <a:pt x="66483" y="86976"/>
                  <a:pt x="72570" y="134589"/>
                  <a:pt x="96348" y="172718"/>
                </a:cubicBezTo>
                <a:cubicBezTo>
                  <a:pt x="71384" y="164923"/>
                  <a:pt x="50549" y="147556"/>
                  <a:pt x="38425" y="12444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56" name="Google Shape;556;p52"/>
          <p:cNvGrpSpPr/>
          <p:nvPr/>
        </p:nvGrpSpPr>
        <p:grpSpPr>
          <a:xfrm>
            <a:off x="7046532" y="1687718"/>
            <a:ext cx="362485" cy="529861"/>
            <a:chOff x="4850392" y="2472167"/>
            <a:chExt cx="241963" cy="353689"/>
          </a:xfrm>
        </p:grpSpPr>
        <p:sp>
          <p:nvSpPr>
            <p:cNvPr id="557" name="Google Shape;557;p52"/>
            <p:cNvSpPr/>
            <p:nvPr/>
          </p:nvSpPr>
          <p:spPr>
            <a:xfrm>
              <a:off x="4850392" y="2472167"/>
              <a:ext cx="241963" cy="247743"/>
            </a:xfrm>
            <a:custGeom>
              <a:rect b="b" l="l" r="r" t="t"/>
              <a:pathLst>
                <a:path extrusionOk="0" h="247743" w="241963">
                  <a:moveTo>
                    <a:pt x="241963" y="120837"/>
                  </a:moveTo>
                  <a:cubicBezTo>
                    <a:pt x="242069" y="54206"/>
                    <a:pt x="187989" y="105"/>
                    <a:pt x="121173" y="0"/>
                  </a:cubicBezTo>
                  <a:cubicBezTo>
                    <a:pt x="54357" y="-105"/>
                    <a:pt x="106" y="53825"/>
                    <a:pt x="0" y="120456"/>
                  </a:cubicBezTo>
                  <a:cubicBezTo>
                    <a:pt x="-34" y="141736"/>
                    <a:pt x="5577" y="162647"/>
                    <a:pt x="16264" y="181066"/>
                  </a:cubicBezTo>
                  <a:cubicBezTo>
                    <a:pt x="34145" y="211891"/>
                    <a:pt x="44036" y="197854"/>
                    <a:pt x="44036" y="233422"/>
                  </a:cubicBezTo>
                  <a:lnTo>
                    <a:pt x="44036" y="247744"/>
                  </a:lnTo>
                  <a:lnTo>
                    <a:pt x="198022" y="247744"/>
                  </a:lnTo>
                  <a:lnTo>
                    <a:pt x="198022" y="233422"/>
                  </a:lnTo>
                  <a:cubicBezTo>
                    <a:pt x="198022" y="197380"/>
                    <a:pt x="208864" y="211228"/>
                    <a:pt x="226555" y="179738"/>
                  </a:cubicBezTo>
                  <a:cubicBezTo>
                    <a:pt x="236691" y="161755"/>
                    <a:pt x="241999" y="141466"/>
                    <a:pt x="241963" y="120837"/>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52"/>
            <p:cNvSpPr/>
            <p:nvPr/>
          </p:nvSpPr>
          <p:spPr>
            <a:xfrm>
              <a:off x="4885678" y="2737269"/>
              <a:ext cx="171485" cy="25229"/>
            </a:xfrm>
            <a:custGeom>
              <a:rect b="b" l="l" r="r" t="t"/>
              <a:pathLst>
                <a:path extrusionOk="0" h="25229" w="171485">
                  <a:moveTo>
                    <a:pt x="158836" y="0"/>
                  </a:moveTo>
                  <a:lnTo>
                    <a:pt x="12650" y="0"/>
                  </a:lnTo>
                  <a:cubicBezTo>
                    <a:pt x="5685" y="52"/>
                    <a:pt x="52" y="5669"/>
                    <a:pt x="0" y="12615"/>
                  </a:cubicBezTo>
                  <a:lnTo>
                    <a:pt x="0" y="12615"/>
                  </a:lnTo>
                  <a:cubicBezTo>
                    <a:pt x="52" y="19560"/>
                    <a:pt x="5685" y="25178"/>
                    <a:pt x="12650" y="25230"/>
                  </a:cubicBezTo>
                  <a:lnTo>
                    <a:pt x="158836" y="25230"/>
                  </a:lnTo>
                  <a:cubicBezTo>
                    <a:pt x="165822" y="25230"/>
                    <a:pt x="171486" y="19582"/>
                    <a:pt x="171486" y="12615"/>
                  </a:cubicBezTo>
                  <a:lnTo>
                    <a:pt x="171486" y="12615"/>
                  </a:lnTo>
                  <a:cubicBezTo>
                    <a:pt x="171486" y="5648"/>
                    <a:pt x="165822" y="0"/>
                    <a:pt x="158836"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9" name="Google Shape;559;p52"/>
            <p:cNvSpPr/>
            <p:nvPr/>
          </p:nvSpPr>
          <p:spPr>
            <a:xfrm>
              <a:off x="4908695" y="2774069"/>
              <a:ext cx="125166" cy="26083"/>
            </a:xfrm>
            <a:custGeom>
              <a:rect b="b" l="l" r="r" t="t"/>
              <a:pathLst>
                <a:path extrusionOk="0" h="26083" w="125166">
                  <a:moveTo>
                    <a:pt x="112041" y="0"/>
                  </a:moveTo>
                  <a:lnTo>
                    <a:pt x="13125" y="0"/>
                  </a:lnTo>
                  <a:cubicBezTo>
                    <a:pt x="5929" y="-52"/>
                    <a:pt x="53" y="5723"/>
                    <a:pt x="0" y="12899"/>
                  </a:cubicBezTo>
                  <a:cubicBezTo>
                    <a:pt x="0" y="12931"/>
                    <a:pt x="0" y="12963"/>
                    <a:pt x="0" y="12995"/>
                  </a:cubicBezTo>
                  <a:lnTo>
                    <a:pt x="0" y="12995"/>
                  </a:lnTo>
                  <a:cubicBezTo>
                    <a:pt x="0" y="20223"/>
                    <a:pt x="5877" y="26084"/>
                    <a:pt x="13125" y="26084"/>
                  </a:cubicBezTo>
                  <a:lnTo>
                    <a:pt x="112041" y="26084"/>
                  </a:lnTo>
                  <a:cubicBezTo>
                    <a:pt x="119290" y="26084"/>
                    <a:pt x="125167" y="20224"/>
                    <a:pt x="125167" y="12995"/>
                  </a:cubicBezTo>
                  <a:lnTo>
                    <a:pt x="125167" y="12995"/>
                  </a:lnTo>
                  <a:cubicBezTo>
                    <a:pt x="125167" y="5818"/>
                    <a:pt x="119333" y="0"/>
                    <a:pt x="112137" y="0"/>
                  </a:cubicBezTo>
                  <a:cubicBezTo>
                    <a:pt x="112105" y="0"/>
                    <a:pt x="112073" y="0"/>
                    <a:pt x="112041"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0" name="Google Shape;560;p52"/>
            <p:cNvSpPr/>
            <p:nvPr/>
          </p:nvSpPr>
          <p:spPr>
            <a:xfrm>
              <a:off x="4943316" y="2793988"/>
              <a:ext cx="56020" cy="31868"/>
            </a:xfrm>
            <a:custGeom>
              <a:rect b="b" l="l" r="r" t="t"/>
              <a:pathLst>
                <a:path extrusionOk="0" h="31868" w="56020">
                  <a:moveTo>
                    <a:pt x="95" y="0"/>
                  </a:moveTo>
                  <a:lnTo>
                    <a:pt x="56021" y="0"/>
                  </a:lnTo>
                  <a:lnTo>
                    <a:pt x="56021" y="0"/>
                  </a:lnTo>
                  <a:lnTo>
                    <a:pt x="56021" y="14322"/>
                  </a:lnTo>
                  <a:cubicBezTo>
                    <a:pt x="56021" y="24013"/>
                    <a:pt x="48143" y="31869"/>
                    <a:pt x="38425" y="31869"/>
                  </a:cubicBezTo>
                  <a:lnTo>
                    <a:pt x="17596" y="31869"/>
                  </a:lnTo>
                  <a:cubicBezTo>
                    <a:pt x="7878" y="31869"/>
                    <a:pt x="0" y="24013"/>
                    <a:pt x="0" y="14322"/>
                  </a:cubicBezTo>
                  <a:lnTo>
                    <a:pt x="0" y="0"/>
                  </a:lnTo>
                  <a:lnTo>
                    <a:pt x="95"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1" name="Google Shape;561;p52"/>
          <p:cNvSpPr/>
          <p:nvPr/>
        </p:nvSpPr>
        <p:spPr>
          <a:xfrm>
            <a:off x="1036599" y="3514750"/>
            <a:ext cx="1759500" cy="2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62" name="Google Shape;562;p52"/>
          <p:cNvSpPr/>
          <p:nvPr/>
        </p:nvSpPr>
        <p:spPr>
          <a:xfrm>
            <a:off x="3692324" y="3514750"/>
            <a:ext cx="1759500" cy="2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63" name="Google Shape;563;p52"/>
          <p:cNvSpPr/>
          <p:nvPr/>
        </p:nvSpPr>
        <p:spPr>
          <a:xfrm>
            <a:off x="6348049" y="3514750"/>
            <a:ext cx="1759500" cy="2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64" name="Google Shape;564;p52"/>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Usability Goals Progress</a:t>
            </a:r>
            <a:endParaRPr b="1" sz="3400">
              <a:solidFill>
                <a:srgbClr val="3F2946"/>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3"/>
          <p:cNvSpPr txBox="1"/>
          <p:nvPr>
            <p:ph type="title"/>
          </p:nvPr>
        </p:nvSpPr>
        <p:spPr>
          <a:xfrm>
            <a:off x="1315650" y="2262925"/>
            <a:ext cx="6512700" cy="16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Hi-Fi Status</a:t>
            </a:r>
            <a:endParaRPr b="0">
              <a:latin typeface="Raleway Medium"/>
              <a:ea typeface="Raleway Medium"/>
              <a:cs typeface="Raleway Medium"/>
              <a:sym typeface="Raleway Medium"/>
            </a:endParaRPr>
          </a:p>
        </p:txBody>
      </p:sp>
      <p:sp>
        <p:nvSpPr>
          <p:cNvPr id="570" name="Google Shape;570;p53"/>
          <p:cNvSpPr txBox="1"/>
          <p:nvPr>
            <p:ph idx="2" type="title"/>
          </p:nvPr>
        </p:nvSpPr>
        <p:spPr>
          <a:xfrm>
            <a:off x="3834750" y="1087900"/>
            <a:ext cx="1474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571" name="Google Shape;571;p53"/>
          <p:cNvCxnSpPr/>
          <p:nvPr/>
        </p:nvCxnSpPr>
        <p:spPr>
          <a:xfrm>
            <a:off x="3829950" y="2052925"/>
            <a:ext cx="1484100" cy="0"/>
          </a:xfrm>
          <a:prstGeom prst="straightConnector1">
            <a:avLst/>
          </a:prstGeom>
          <a:noFill/>
          <a:ln cap="flat" cmpd="sng" w="38100">
            <a:solidFill>
              <a:schemeClr val="dk2"/>
            </a:solidFill>
            <a:prstDash val="solid"/>
            <a:round/>
            <a:headEnd len="med" w="med" type="none"/>
            <a:tailEnd len="med" w="med" type="none"/>
          </a:ln>
        </p:spPr>
      </p:cxnSp>
      <p:sp>
        <p:nvSpPr>
          <p:cNvPr id="572" name="Google Shape;572;p53"/>
          <p:cNvSpPr/>
          <p:nvPr/>
        </p:nvSpPr>
        <p:spPr>
          <a:xfrm rot="-2700000">
            <a:off x="7273450" y="4326317"/>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3" name="Google Shape;573;p53"/>
          <p:cNvSpPr/>
          <p:nvPr/>
        </p:nvSpPr>
        <p:spPr>
          <a:xfrm rot="-2700000">
            <a:off x="7164250" y="4230800"/>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4"/>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Our Tools</a:t>
            </a:r>
            <a:endParaRPr b="1" sz="3400">
              <a:solidFill>
                <a:srgbClr val="3F2946"/>
              </a:solidFill>
              <a:latin typeface="Raleway"/>
              <a:ea typeface="Raleway"/>
              <a:cs typeface="Raleway"/>
              <a:sym typeface="Raleway"/>
            </a:endParaRPr>
          </a:p>
        </p:txBody>
      </p:sp>
      <p:pic>
        <p:nvPicPr>
          <p:cNvPr id="579" name="Google Shape;579;p54"/>
          <p:cNvPicPr preferRelativeResize="0"/>
          <p:nvPr/>
        </p:nvPicPr>
        <p:blipFill>
          <a:blip r:embed="rId3">
            <a:alphaModFix/>
          </a:blip>
          <a:stretch>
            <a:fillRect/>
          </a:stretch>
        </p:blipFill>
        <p:spPr>
          <a:xfrm>
            <a:off x="794086" y="1404900"/>
            <a:ext cx="3551625" cy="2333725"/>
          </a:xfrm>
          <a:prstGeom prst="rect">
            <a:avLst/>
          </a:prstGeom>
          <a:noFill/>
          <a:ln>
            <a:noFill/>
          </a:ln>
        </p:spPr>
      </p:pic>
      <p:pic>
        <p:nvPicPr>
          <p:cNvPr id="580" name="Google Shape;580;p54"/>
          <p:cNvPicPr preferRelativeResize="0"/>
          <p:nvPr/>
        </p:nvPicPr>
        <p:blipFill>
          <a:blip r:embed="rId4">
            <a:alphaModFix/>
          </a:blip>
          <a:stretch>
            <a:fillRect/>
          </a:stretch>
        </p:blipFill>
        <p:spPr>
          <a:xfrm>
            <a:off x="4699200" y="1778688"/>
            <a:ext cx="3248349" cy="1586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5"/>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Implemented features</a:t>
            </a:r>
            <a:endParaRPr b="1" sz="3400">
              <a:solidFill>
                <a:srgbClr val="3F2946"/>
              </a:solidFill>
              <a:latin typeface="Raleway"/>
              <a:ea typeface="Raleway"/>
              <a:cs typeface="Raleway"/>
              <a:sym typeface="Raleway"/>
            </a:endParaRPr>
          </a:p>
        </p:txBody>
      </p:sp>
      <p:sp>
        <p:nvSpPr>
          <p:cNvPr id="586" name="Google Shape;586;p55"/>
          <p:cNvSpPr txBox="1"/>
          <p:nvPr/>
        </p:nvSpPr>
        <p:spPr>
          <a:xfrm>
            <a:off x="710125" y="1386425"/>
            <a:ext cx="7704000" cy="352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Review task functionally complete!</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3 different types of activities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Review term page</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Scrollable list of terms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Filter terms by genre/TV show/word type</a:t>
            </a:r>
            <a:endParaRPr sz="16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b="1"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Navigation bar to move between main tasks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Stack navigation for the review activity</a:t>
            </a:r>
            <a:endParaRPr sz="1600">
              <a:solidFill>
                <a:schemeClr val="dk1"/>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6"/>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Uni</a:t>
            </a:r>
            <a:r>
              <a:rPr b="1" lang="en" sz="3400">
                <a:solidFill>
                  <a:srgbClr val="3F2946"/>
                </a:solidFill>
                <a:latin typeface="Raleway"/>
                <a:ea typeface="Raleway"/>
                <a:cs typeface="Raleway"/>
                <a:sym typeface="Raleway"/>
              </a:rPr>
              <a:t>mplemented features</a:t>
            </a:r>
            <a:endParaRPr b="1" sz="3400">
              <a:solidFill>
                <a:srgbClr val="3F2946"/>
              </a:solidFill>
              <a:latin typeface="Raleway"/>
              <a:ea typeface="Raleway"/>
              <a:cs typeface="Raleway"/>
              <a:sym typeface="Raleway"/>
            </a:endParaRPr>
          </a:p>
        </p:txBody>
      </p:sp>
      <p:sp>
        <p:nvSpPr>
          <p:cNvPr id="592" name="Google Shape;592;p56"/>
          <p:cNvSpPr txBox="1"/>
          <p:nvPr/>
        </p:nvSpPr>
        <p:spPr>
          <a:xfrm>
            <a:off x="710125" y="1386425"/>
            <a:ext cx="7704000" cy="352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Review task:</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Confirmation screen for exiting </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Stats page</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Remove navigation bar from activities pages</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Other:</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Onboarding screens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Quiz/lesson screens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Chat (with an AI companion!)</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Streaming settings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Competition mode</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7"/>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Plans to finish</a:t>
            </a:r>
            <a:endParaRPr b="1" sz="3400">
              <a:solidFill>
                <a:srgbClr val="3F2946"/>
              </a:solidFill>
              <a:latin typeface="Raleway"/>
              <a:ea typeface="Raleway"/>
              <a:cs typeface="Raleway"/>
              <a:sym typeface="Raleway"/>
            </a:endParaRPr>
          </a:p>
        </p:txBody>
      </p:sp>
      <p:sp>
        <p:nvSpPr>
          <p:cNvPr id="598" name="Google Shape;598;p57"/>
          <p:cNvSpPr txBox="1"/>
          <p:nvPr/>
        </p:nvSpPr>
        <p:spPr>
          <a:xfrm>
            <a:off x="710125" y="1386425"/>
            <a:ext cx="7704000" cy="3526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Thanksgiving break</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Keep using our expo router structure to add more screens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Hardcode the lessons</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Set up the AI chat</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600">
              <a:solidFill>
                <a:schemeClr val="dk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8"/>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Wizard of Oz Techniques</a:t>
            </a:r>
            <a:endParaRPr b="1" sz="3400">
              <a:solidFill>
                <a:srgbClr val="3F2946"/>
              </a:solidFill>
              <a:latin typeface="Raleway"/>
              <a:ea typeface="Raleway"/>
              <a:cs typeface="Raleway"/>
              <a:sym typeface="Raleway"/>
            </a:endParaRPr>
          </a:p>
        </p:txBody>
      </p:sp>
      <p:sp>
        <p:nvSpPr>
          <p:cNvPr id="604" name="Google Shape;604;p58"/>
          <p:cNvSpPr txBox="1"/>
          <p:nvPr/>
        </p:nvSpPr>
        <p:spPr>
          <a:xfrm>
            <a:off x="710125" y="1386425"/>
            <a:ext cx="7704000" cy="3526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Pausing mechanism</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“AI” - Determination of pauses, lesson content, skill level, progress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AI to allow users to “chat”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We are using these techniques to avoid actually connecting mora to a computer (complicated technology) and to not have to create a network of users for the chat (out of scope for this class).</a:t>
            </a:r>
            <a:endParaRPr sz="1800">
              <a:solidFill>
                <a:schemeClr val="dk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9"/>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Hardcoded Data</a:t>
            </a:r>
            <a:endParaRPr b="1" sz="3400">
              <a:solidFill>
                <a:srgbClr val="3F2946"/>
              </a:solidFill>
              <a:latin typeface="Raleway"/>
              <a:ea typeface="Raleway"/>
              <a:cs typeface="Raleway"/>
              <a:sym typeface="Raleway"/>
            </a:endParaRPr>
          </a:p>
        </p:txBody>
      </p:sp>
      <p:sp>
        <p:nvSpPr>
          <p:cNvPr id="610" name="Google Shape;610;p59"/>
          <p:cNvSpPr txBox="1"/>
          <p:nvPr/>
        </p:nvSpPr>
        <p:spPr>
          <a:xfrm>
            <a:off x="710125" y="1386425"/>
            <a:ext cx="7704000" cy="3526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User’s target language</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List of words for review activity </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Review activities (but you can actually get a score)</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Available filters</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600">
                <a:solidFill>
                  <a:schemeClr val="dk1"/>
                </a:solidFill>
                <a:latin typeface="Open Sans"/>
                <a:ea typeface="Open Sans"/>
                <a:cs typeface="Open Sans"/>
                <a:sym typeface="Open Sans"/>
              </a:rPr>
              <a:t>Rationale: We have hardcoded this data to avoid having to use AI to generate personalized content and also to not have to rely on a user’s past streaming (data we don’t have).</a:t>
            </a:r>
            <a:endParaRPr sz="16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Issues/Questions</a:t>
            </a:r>
            <a:endParaRPr/>
          </a:p>
        </p:txBody>
      </p:sp>
      <p:sp>
        <p:nvSpPr>
          <p:cNvPr id="616" name="Google Shape;616;p60"/>
          <p:cNvSpPr txBox="1"/>
          <p:nvPr>
            <p:ph idx="1" type="body"/>
          </p:nvPr>
        </p:nvSpPr>
        <p:spPr>
          <a:xfrm>
            <a:off x="720000" y="1215741"/>
            <a:ext cx="7704000" cy="293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Biggest question: how will we “connect” mora to streaming?</a:t>
            </a:r>
            <a:endParaRPr sz="1600"/>
          </a:p>
          <a:p>
            <a:pPr indent="-330200" lvl="0" marL="457200" rtl="0" algn="l">
              <a:lnSpc>
                <a:spcPct val="115000"/>
              </a:lnSpc>
              <a:spcBef>
                <a:spcPts val="0"/>
              </a:spcBef>
              <a:spcAft>
                <a:spcPts val="0"/>
              </a:spcAft>
              <a:buSzPts val="1600"/>
              <a:buChar char="●"/>
            </a:pPr>
            <a:r>
              <a:rPr lang="en" sz="1600"/>
              <a:t>Length of streaming experience</a:t>
            </a:r>
            <a:endParaRPr sz="1600"/>
          </a:p>
          <a:p>
            <a:pPr indent="-330200" lvl="0" marL="457200" rtl="0" algn="l">
              <a:lnSpc>
                <a:spcPct val="115000"/>
              </a:lnSpc>
              <a:spcBef>
                <a:spcPts val="0"/>
              </a:spcBef>
              <a:spcAft>
                <a:spcPts val="0"/>
              </a:spcAft>
              <a:buSzPts val="1600"/>
              <a:buChar char="●"/>
            </a:pPr>
            <a:r>
              <a:rPr lang="en" sz="1600"/>
              <a:t>Super Wizard of Oz: give users a list of times to hit pause for hardcoded lesson</a:t>
            </a:r>
            <a:endParaRPr sz="1600"/>
          </a:p>
          <a:p>
            <a:pPr indent="-330200" lvl="0" marL="457200" rtl="0" algn="l">
              <a:lnSpc>
                <a:spcPct val="115000"/>
              </a:lnSpc>
              <a:spcBef>
                <a:spcPts val="0"/>
              </a:spcBef>
              <a:spcAft>
                <a:spcPts val="0"/>
              </a:spcAft>
              <a:buSzPts val="1600"/>
              <a:buChar char="●"/>
            </a:pPr>
            <a:r>
              <a:rPr lang="en" sz="1600"/>
              <a:t>Most ideal: create a web app that mora can actually connect to</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We are still figuring this out, and the decision will likely come down to how much time we have left after building everything else.</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Plans </a:t>
            </a:r>
            <a:r>
              <a:rPr lang="en"/>
              <a:t>to finish: Discussion</a:t>
            </a:r>
            <a:endParaRPr/>
          </a:p>
        </p:txBody>
      </p:sp>
      <p:sp>
        <p:nvSpPr>
          <p:cNvPr id="622" name="Google Shape;622;p61"/>
          <p:cNvSpPr txBox="1"/>
          <p:nvPr>
            <p:ph idx="1" type="body"/>
          </p:nvPr>
        </p:nvSpPr>
        <p:spPr>
          <a:xfrm>
            <a:off x="720000" y="1215741"/>
            <a:ext cx="7704000" cy="29361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We feel really great about our progress so far</a:t>
            </a:r>
            <a:endParaRPr sz="1600"/>
          </a:p>
          <a:p>
            <a:pPr indent="-330200" lvl="0" marL="457200" rtl="0" algn="l">
              <a:lnSpc>
                <a:spcPct val="115000"/>
              </a:lnSpc>
              <a:spcBef>
                <a:spcPts val="0"/>
              </a:spcBef>
              <a:spcAft>
                <a:spcPts val="0"/>
              </a:spcAft>
              <a:buSzPts val="1600"/>
              <a:buChar char="●"/>
            </a:pPr>
            <a:r>
              <a:rPr lang="en" sz="1600"/>
              <a:t>Definitely a learning curve working </a:t>
            </a:r>
            <a:r>
              <a:rPr lang="en" sz="1600"/>
              <a:t>together at the beginning, but have gotten much faster over the course of the week</a:t>
            </a:r>
            <a:endParaRPr sz="1600"/>
          </a:p>
          <a:p>
            <a:pPr indent="-330200" lvl="0" marL="457200" rtl="0" algn="l">
              <a:lnSpc>
                <a:spcPct val="115000"/>
              </a:lnSpc>
              <a:spcBef>
                <a:spcPts val="0"/>
              </a:spcBef>
              <a:spcAft>
                <a:spcPts val="0"/>
              </a:spcAft>
              <a:buSzPts val="1600"/>
              <a:buChar char="●"/>
            </a:pPr>
            <a:r>
              <a:rPr lang="en" sz="1600"/>
              <a:t>Looking forward to dedicating time to this over the break</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6"/>
          <p:cNvSpPr txBox="1"/>
          <p:nvPr/>
        </p:nvSpPr>
        <p:spPr>
          <a:xfrm>
            <a:off x="5027700" y="612402"/>
            <a:ext cx="25056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800">
                <a:solidFill>
                  <a:srgbClr val="3F2946"/>
                </a:solidFill>
                <a:latin typeface="Open Sans"/>
                <a:ea typeface="Open Sans"/>
                <a:cs typeface="Open Sans"/>
                <a:sym typeface="Open Sans"/>
              </a:rPr>
              <a:t>Solution</a:t>
            </a:r>
            <a:endParaRPr b="1" sz="2800">
              <a:solidFill>
                <a:srgbClr val="3F2946"/>
              </a:solidFill>
              <a:latin typeface="Open Sans"/>
              <a:ea typeface="Open Sans"/>
              <a:cs typeface="Open Sans"/>
              <a:sym typeface="Open Sans"/>
            </a:endParaRPr>
          </a:p>
        </p:txBody>
      </p:sp>
      <p:sp>
        <p:nvSpPr>
          <p:cNvPr id="306" name="Google Shape;306;p26"/>
          <p:cNvSpPr txBox="1"/>
          <p:nvPr/>
        </p:nvSpPr>
        <p:spPr>
          <a:xfrm>
            <a:off x="4934325" y="1176950"/>
            <a:ext cx="3257100" cy="3031200"/>
          </a:xfrm>
          <a:prstGeom prst="rect">
            <a:avLst/>
          </a:prstGeom>
          <a:noFill/>
          <a:ln>
            <a:noFill/>
          </a:ln>
        </p:spPr>
        <p:txBody>
          <a:bodyPr anchorCtr="0" anchor="t" bIns="91425" lIns="91425" spcFirstLastPara="1" rIns="91425" wrap="square" tIns="91425">
            <a:noAutofit/>
          </a:bodyPr>
          <a:lstStyle/>
          <a:p>
            <a:pPr indent="0" lvl="0" marL="0" rtl="0" algn="l">
              <a:lnSpc>
                <a:spcPct val="146668"/>
              </a:lnSpc>
              <a:spcBef>
                <a:spcPts val="0"/>
              </a:spcBef>
              <a:spcAft>
                <a:spcPts val="300"/>
              </a:spcAft>
              <a:buNone/>
            </a:pPr>
            <a:r>
              <a:rPr lang="en">
                <a:solidFill>
                  <a:srgbClr val="3A204F"/>
                </a:solidFill>
                <a:latin typeface="BIZ UDPGothic"/>
                <a:ea typeface="BIZ UDPGothic"/>
                <a:cs typeface="BIZ UDPGothic"/>
                <a:sym typeface="BIZ UDPGothic"/>
              </a:rPr>
              <a:t>Mora is a </a:t>
            </a:r>
            <a:r>
              <a:rPr lang="en">
                <a:solidFill>
                  <a:srgbClr val="3A204F"/>
                </a:solidFill>
                <a:latin typeface="BIZ UDPGothic"/>
                <a:ea typeface="BIZ UDPGothic"/>
                <a:cs typeface="BIZ UDPGothic"/>
                <a:sym typeface="BIZ UDPGothic"/>
              </a:rPr>
              <a:t>streaming</a:t>
            </a:r>
            <a:r>
              <a:rPr lang="en">
                <a:solidFill>
                  <a:srgbClr val="3A204F"/>
                </a:solidFill>
                <a:latin typeface="BIZ UDPGothic"/>
                <a:ea typeface="BIZ UDPGothic"/>
                <a:cs typeface="BIZ UDPGothic"/>
                <a:sym typeface="BIZ UDPGothic"/>
              </a:rPr>
              <a:t> companion that </a:t>
            </a:r>
            <a:r>
              <a:rPr b="1" lang="en">
                <a:solidFill>
                  <a:srgbClr val="3A204F"/>
                </a:solidFill>
                <a:latin typeface="BIZ UDPGothic"/>
                <a:ea typeface="BIZ UDPGothic"/>
                <a:cs typeface="BIZ UDPGothic"/>
                <a:sym typeface="BIZ UDPGothic"/>
              </a:rPr>
              <a:t>interrupts</a:t>
            </a:r>
            <a:r>
              <a:rPr lang="en">
                <a:solidFill>
                  <a:srgbClr val="3A204F"/>
                </a:solidFill>
                <a:latin typeface="BIZ UDPGothic"/>
                <a:ea typeface="BIZ UDPGothic"/>
                <a:cs typeface="BIZ UDPGothic"/>
                <a:sym typeface="BIZ UDPGothic"/>
              </a:rPr>
              <a:t> your watching with </a:t>
            </a:r>
            <a:r>
              <a:rPr b="1" lang="en">
                <a:solidFill>
                  <a:srgbClr val="3A204F"/>
                </a:solidFill>
                <a:latin typeface="BIZ UDPGothic"/>
                <a:ea typeface="BIZ UDPGothic"/>
                <a:cs typeface="BIZ UDPGothic"/>
                <a:sym typeface="BIZ UDPGothic"/>
              </a:rPr>
              <a:t>live language lessons</a:t>
            </a:r>
            <a:r>
              <a:rPr lang="en">
                <a:solidFill>
                  <a:srgbClr val="3A204F"/>
                </a:solidFill>
                <a:latin typeface="BIZ UDPGothic"/>
                <a:ea typeface="BIZ UDPGothic"/>
                <a:cs typeface="BIZ UDPGothic"/>
                <a:sym typeface="BIZ UDPGothic"/>
              </a:rPr>
              <a:t>, </a:t>
            </a:r>
            <a:r>
              <a:rPr b="1" lang="en">
                <a:solidFill>
                  <a:srgbClr val="3A204F"/>
                </a:solidFill>
                <a:latin typeface="BIZ UDPGothic"/>
                <a:ea typeface="BIZ UDPGothic"/>
                <a:cs typeface="BIZ UDPGothic"/>
                <a:sym typeface="BIZ UDPGothic"/>
              </a:rPr>
              <a:t>curates personalized review material</a:t>
            </a:r>
            <a:r>
              <a:rPr lang="en">
                <a:solidFill>
                  <a:srgbClr val="3A204F"/>
                </a:solidFill>
                <a:latin typeface="BIZ UDPGothic"/>
                <a:ea typeface="BIZ UDPGothic"/>
                <a:cs typeface="BIZ UDPGothic"/>
                <a:sym typeface="BIZ UDPGothic"/>
              </a:rPr>
              <a:t> for your favorite shows, and </a:t>
            </a:r>
            <a:r>
              <a:rPr b="1" lang="en">
                <a:solidFill>
                  <a:srgbClr val="3A204F"/>
                </a:solidFill>
                <a:latin typeface="BIZ UDPGothic"/>
                <a:ea typeface="BIZ UDPGothic"/>
                <a:cs typeface="BIZ UDPGothic"/>
                <a:sym typeface="BIZ UDPGothic"/>
              </a:rPr>
              <a:t>connects you to interest-based communities</a:t>
            </a:r>
            <a:r>
              <a:rPr lang="en">
                <a:solidFill>
                  <a:srgbClr val="3A204F"/>
                </a:solidFill>
                <a:latin typeface="BIZ UDPGothic"/>
                <a:ea typeface="BIZ UDPGothic"/>
                <a:cs typeface="BIZ UDPGothic"/>
                <a:sym typeface="BIZ UDPGothic"/>
              </a:rPr>
              <a:t> of language learners to bond and/or </a:t>
            </a:r>
            <a:r>
              <a:rPr b="1" lang="en">
                <a:solidFill>
                  <a:srgbClr val="3A204F"/>
                </a:solidFill>
                <a:latin typeface="BIZ UDPGothic"/>
                <a:ea typeface="BIZ UDPGothic"/>
                <a:cs typeface="BIZ UDPGothic"/>
                <a:sym typeface="BIZ UDPGothic"/>
              </a:rPr>
              <a:t>compete live with</a:t>
            </a:r>
            <a:r>
              <a:rPr lang="en">
                <a:solidFill>
                  <a:srgbClr val="3A204F"/>
                </a:solidFill>
                <a:latin typeface="BIZ UDPGothic"/>
                <a:ea typeface="BIZ UDPGothic"/>
                <a:cs typeface="BIZ UDPGothic"/>
                <a:sym typeface="BIZ UDPGothic"/>
              </a:rPr>
              <a:t>.</a:t>
            </a:r>
            <a:endParaRPr>
              <a:solidFill>
                <a:srgbClr val="3F2946"/>
              </a:solidFill>
              <a:latin typeface="Open Sans"/>
              <a:ea typeface="Open Sans"/>
              <a:cs typeface="Open Sans"/>
              <a:sym typeface="Open Sans"/>
            </a:endParaRPr>
          </a:p>
        </p:txBody>
      </p:sp>
      <p:sp>
        <p:nvSpPr>
          <p:cNvPr id="307" name="Google Shape;307;p26"/>
          <p:cNvSpPr txBox="1"/>
          <p:nvPr/>
        </p:nvSpPr>
        <p:spPr>
          <a:xfrm>
            <a:off x="1715250" y="612402"/>
            <a:ext cx="25056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800">
                <a:solidFill>
                  <a:srgbClr val="3F2946"/>
                </a:solidFill>
                <a:latin typeface="Open Sans"/>
                <a:ea typeface="Open Sans"/>
                <a:cs typeface="Open Sans"/>
                <a:sym typeface="Open Sans"/>
              </a:rPr>
              <a:t>Problem</a:t>
            </a:r>
            <a:endParaRPr b="1" sz="2800">
              <a:solidFill>
                <a:srgbClr val="3F2946"/>
              </a:solidFill>
              <a:latin typeface="Open Sans"/>
              <a:ea typeface="Open Sans"/>
              <a:cs typeface="Open Sans"/>
              <a:sym typeface="Open Sans"/>
            </a:endParaRPr>
          </a:p>
        </p:txBody>
      </p:sp>
      <p:sp>
        <p:nvSpPr>
          <p:cNvPr id="308" name="Google Shape;308;p26"/>
          <p:cNvSpPr txBox="1"/>
          <p:nvPr/>
        </p:nvSpPr>
        <p:spPr>
          <a:xfrm>
            <a:off x="1032575" y="1176950"/>
            <a:ext cx="3257100" cy="3031200"/>
          </a:xfrm>
          <a:prstGeom prst="rect">
            <a:avLst/>
          </a:prstGeom>
          <a:noFill/>
          <a:ln>
            <a:noFill/>
          </a:ln>
        </p:spPr>
        <p:txBody>
          <a:bodyPr anchorCtr="0" anchor="t" bIns="91425" lIns="91425" spcFirstLastPara="1" rIns="91425" wrap="square" tIns="91425">
            <a:noAutofit/>
          </a:bodyPr>
          <a:lstStyle/>
          <a:p>
            <a:pPr indent="0" lvl="0" marL="0" rtl="0" algn="l">
              <a:lnSpc>
                <a:spcPct val="146668"/>
              </a:lnSpc>
              <a:spcBef>
                <a:spcPts val="0"/>
              </a:spcBef>
              <a:spcAft>
                <a:spcPts val="300"/>
              </a:spcAft>
              <a:buNone/>
            </a:pPr>
            <a:r>
              <a:rPr lang="en">
                <a:solidFill>
                  <a:srgbClr val="3A204F"/>
                </a:solidFill>
                <a:latin typeface="BIZ UDPGothic"/>
                <a:ea typeface="BIZ UDPGothic"/>
                <a:cs typeface="BIZ UDPGothic"/>
                <a:sym typeface="BIZ UDPGothic"/>
              </a:rPr>
              <a:t>Traditional language learning methods use a one-size-fits-all curriculum that do not teach learners in </a:t>
            </a:r>
            <a:r>
              <a:rPr b="1" lang="en">
                <a:solidFill>
                  <a:srgbClr val="3A204F"/>
                </a:solidFill>
                <a:latin typeface="BIZ UDPGothic"/>
                <a:ea typeface="BIZ UDPGothic"/>
                <a:cs typeface="BIZ UDPGothic"/>
                <a:sym typeface="BIZ UDPGothic"/>
              </a:rPr>
              <a:t>fun</a:t>
            </a:r>
            <a:r>
              <a:rPr lang="en">
                <a:solidFill>
                  <a:srgbClr val="3A204F"/>
                </a:solidFill>
                <a:latin typeface="BIZ UDPGothic"/>
                <a:ea typeface="BIZ UDPGothic"/>
                <a:cs typeface="BIZ UDPGothic"/>
                <a:sym typeface="BIZ UDPGothic"/>
              </a:rPr>
              <a:t> and </a:t>
            </a:r>
            <a:r>
              <a:rPr b="1" lang="en">
                <a:solidFill>
                  <a:srgbClr val="3A204F"/>
                </a:solidFill>
                <a:latin typeface="BIZ UDPGothic"/>
                <a:ea typeface="BIZ UDPGothic"/>
                <a:cs typeface="BIZ UDPGothic"/>
                <a:sym typeface="BIZ UDPGothic"/>
              </a:rPr>
              <a:t>immersive</a:t>
            </a:r>
            <a:r>
              <a:rPr lang="en">
                <a:solidFill>
                  <a:srgbClr val="3A204F"/>
                </a:solidFill>
                <a:latin typeface="BIZ UDPGothic"/>
                <a:ea typeface="BIZ UDPGothic"/>
                <a:cs typeface="BIZ UDPGothic"/>
                <a:sym typeface="BIZ UDPGothic"/>
              </a:rPr>
              <a:t> contexts. </a:t>
            </a:r>
            <a:endParaRPr>
              <a:solidFill>
                <a:srgbClr val="3F2946"/>
              </a:solidFill>
              <a:latin typeface="Open Sans"/>
              <a:ea typeface="Open Sans"/>
              <a:cs typeface="Open Sans"/>
              <a:sym typeface="Open Sans"/>
            </a:endParaRPr>
          </a:p>
        </p:txBody>
      </p:sp>
      <p:sp>
        <p:nvSpPr>
          <p:cNvPr id="309" name="Google Shape;309;p26"/>
          <p:cNvSpPr/>
          <p:nvPr/>
        </p:nvSpPr>
        <p:spPr>
          <a:xfrm>
            <a:off x="4553100" y="261450"/>
            <a:ext cx="37800" cy="4620600"/>
          </a:xfrm>
          <a:prstGeom prst="rect">
            <a:avLst/>
          </a:prstGeom>
          <a:solidFill>
            <a:srgbClr val="7C4D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2"/>
          <p:cNvSpPr txBox="1"/>
          <p:nvPr>
            <p:ph type="title"/>
          </p:nvPr>
        </p:nvSpPr>
        <p:spPr>
          <a:xfrm>
            <a:off x="1315650" y="2262925"/>
            <a:ext cx="6512700" cy="16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Hi-Fi Demo</a:t>
            </a:r>
            <a:endParaRPr b="0">
              <a:latin typeface="Raleway Medium"/>
              <a:ea typeface="Raleway Medium"/>
              <a:cs typeface="Raleway Medium"/>
              <a:sym typeface="Raleway Medium"/>
            </a:endParaRPr>
          </a:p>
        </p:txBody>
      </p:sp>
      <p:sp>
        <p:nvSpPr>
          <p:cNvPr id="628" name="Google Shape;628;p62"/>
          <p:cNvSpPr txBox="1"/>
          <p:nvPr>
            <p:ph idx="2" type="title"/>
          </p:nvPr>
        </p:nvSpPr>
        <p:spPr>
          <a:xfrm>
            <a:off x="3834750" y="1087900"/>
            <a:ext cx="1474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629" name="Google Shape;629;p62"/>
          <p:cNvCxnSpPr/>
          <p:nvPr/>
        </p:nvCxnSpPr>
        <p:spPr>
          <a:xfrm>
            <a:off x="3829950" y="2052925"/>
            <a:ext cx="1484100" cy="0"/>
          </a:xfrm>
          <a:prstGeom prst="straightConnector1">
            <a:avLst/>
          </a:prstGeom>
          <a:noFill/>
          <a:ln cap="flat" cmpd="sng" w="38100">
            <a:solidFill>
              <a:schemeClr val="dk2"/>
            </a:solidFill>
            <a:prstDash val="solid"/>
            <a:round/>
            <a:headEnd len="med" w="med" type="none"/>
            <a:tailEnd len="med" w="med" type="none"/>
          </a:ln>
        </p:spPr>
      </p:cxnSp>
      <p:sp>
        <p:nvSpPr>
          <p:cNvPr id="630" name="Google Shape;630;p62"/>
          <p:cNvSpPr/>
          <p:nvPr/>
        </p:nvSpPr>
        <p:spPr>
          <a:xfrm rot="-2700000">
            <a:off x="7273450" y="4326317"/>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1" name="Google Shape;631;p62"/>
          <p:cNvSpPr/>
          <p:nvPr/>
        </p:nvSpPr>
        <p:spPr>
          <a:xfrm rot="-2700000">
            <a:off x="7164250" y="4230800"/>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3"/>
          <p:cNvSpPr txBox="1"/>
          <p:nvPr>
            <p:ph type="title"/>
          </p:nvPr>
        </p:nvSpPr>
        <p:spPr>
          <a:xfrm>
            <a:off x="1315650" y="2262925"/>
            <a:ext cx="6512700" cy="16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a:t>
            </a:r>
            <a:endParaRPr b="0">
              <a:latin typeface="Raleway Medium"/>
              <a:ea typeface="Raleway Medium"/>
              <a:cs typeface="Raleway Medium"/>
              <a:sym typeface="Raleway Medium"/>
            </a:endParaRPr>
          </a:p>
        </p:txBody>
      </p:sp>
      <p:sp>
        <p:nvSpPr>
          <p:cNvPr id="637" name="Google Shape;637;p63"/>
          <p:cNvSpPr txBox="1"/>
          <p:nvPr>
            <p:ph idx="2" type="title"/>
          </p:nvPr>
        </p:nvSpPr>
        <p:spPr>
          <a:xfrm>
            <a:off x="3834750" y="1087900"/>
            <a:ext cx="1474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638" name="Google Shape;638;p63"/>
          <p:cNvCxnSpPr/>
          <p:nvPr/>
        </p:nvCxnSpPr>
        <p:spPr>
          <a:xfrm>
            <a:off x="3829950" y="2052925"/>
            <a:ext cx="1484100" cy="0"/>
          </a:xfrm>
          <a:prstGeom prst="straightConnector1">
            <a:avLst/>
          </a:prstGeom>
          <a:noFill/>
          <a:ln cap="flat" cmpd="sng" w="38100">
            <a:solidFill>
              <a:schemeClr val="dk2"/>
            </a:solidFill>
            <a:prstDash val="solid"/>
            <a:round/>
            <a:headEnd len="med" w="med" type="none"/>
            <a:tailEnd len="med" w="med" type="none"/>
          </a:ln>
        </p:spPr>
      </p:cxnSp>
      <p:sp>
        <p:nvSpPr>
          <p:cNvPr id="639" name="Google Shape;639;p63"/>
          <p:cNvSpPr/>
          <p:nvPr/>
        </p:nvSpPr>
        <p:spPr>
          <a:xfrm rot="-2700000">
            <a:off x="7273450" y="4326317"/>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0" name="Google Shape;640;p63"/>
          <p:cNvSpPr/>
          <p:nvPr/>
        </p:nvSpPr>
        <p:spPr>
          <a:xfrm rot="-2700000">
            <a:off x="7164250" y="4230800"/>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Complete Violations Breakdown</a:t>
            </a:r>
            <a:endParaRPr/>
          </a:p>
        </p:txBody>
      </p:sp>
      <p:graphicFrame>
        <p:nvGraphicFramePr>
          <p:cNvPr id="646" name="Google Shape;646;p64"/>
          <p:cNvGraphicFramePr/>
          <p:nvPr/>
        </p:nvGraphicFramePr>
        <p:xfrm>
          <a:off x="719988" y="1112210"/>
          <a:ext cx="3000000" cy="3000000"/>
        </p:xfrm>
        <a:graphic>
          <a:graphicData uri="http://schemas.openxmlformats.org/drawingml/2006/table">
            <a:tbl>
              <a:tblPr>
                <a:noFill/>
                <a:tableStyleId>{9AA4ADC7-E6FC-47D0-9E97-4158DDFF238D}</a:tableStyleId>
              </a:tblPr>
              <a:tblGrid>
                <a:gridCol w="2349625"/>
                <a:gridCol w="908800"/>
                <a:gridCol w="996525"/>
                <a:gridCol w="1013400"/>
                <a:gridCol w="1007100"/>
                <a:gridCol w="1124300"/>
              </a:tblGrid>
              <a:tr h="308625">
                <a:tc>
                  <a:txBody>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Category</a:t>
                      </a:r>
                      <a:endParaRPr b="1" sz="1200">
                        <a:solidFill>
                          <a:schemeClr val="dk1"/>
                        </a:solidFill>
                        <a:latin typeface="Open Sans"/>
                        <a:ea typeface="Open Sans"/>
                        <a:cs typeface="Open Sans"/>
                        <a:sym typeface="Open Sans"/>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 of sev 1</a:t>
                      </a:r>
                      <a:endParaRPr b="1" sz="1200">
                        <a:solidFill>
                          <a:schemeClr val="dk1"/>
                        </a:solidFill>
                        <a:latin typeface="Open Sans"/>
                        <a:ea typeface="Open Sans"/>
                        <a:cs typeface="Open Sans"/>
                        <a:sym typeface="Open Sans"/>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 of sev 2</a:t>
                      </a:r>
                      <a:endParaRPr b="1" sz="1200">
                        <a:solidFill>
                          <a:schemeClr val="dk1"/>
                        </a:solidFill>
                        <a:latin typeface="Open Sans"/>
                        <a:ea typeface="Open Sans"/>
                        <a:cs typeface="Open Sans"/>
                        <a:sym typeface="Open Sans"/>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rgbClr val="000000"/>
                        </a:buClr>
                        <a:buSzPts val="1100"/>
                        <a:buFont typeface="Arial"/>
                        <a:buNone/>
                      </a:pPr>
                      <a:r>
                        <a:rPr b="1" lang="en" sz="1200">
                          <a:solidFill>
                            <a:schemeClr val="dk1"/>
                          </a:solidFill>
                          <a:latin typeface="Open Sans"/>
                          <a:ea typeface="Open Sans"/>
                          <a:cs typeface="Open Sans"/>
                          <a:sym typeface="Open Sans"/>
                        </a:rPr>
                        <a:t># of sev 3</a:t>
                      </a:r>
                      <a:endParaRPr b="1" sz="1200">
                        <a:solidFill>
                          <a:schemeClr val="dk1"/>
                        </a:solidFill>
                        <a:latin typeface="Open Sans"/>
                        <a:ea typeface="Open Sans"/>
                        <a:cs typeface="Open Sans"/>
                        <a:sym typeface="Open Sans"/>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 of sev 4</a:t>
                      </a:r>
                      <a:endParaRPr b="1" sz="1200">
                        <a:solidFill>
                          <a:schemeClr val="dk1"/>
                        </a:solidFill>
                        <a:latin typeface="Open Sans"/>
                        <a:ea typeface="Open Sans"/>
                        <a:cs typeface="Open Sans"/>
                        <a:sym typeface="Open Sans"/>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 total</a:t>
                      </a:r>
                      <a:endParaRPr b="1" sz="1200">
                        <a:solidFill>
                          <a:schemeClr val="dk1"/>
                        </a:solidFill>
                        <a:latin typeface="Open Sans"/>
                        <a:ea typeface="Open Sans"/>
                        <a:cs typeface="Open Sans"/>
                        <a:sym typeface="Open Sans"/>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3"/>
                    </a:solidFill>
                  </a:tcPr>
                </a:tc>
              </a:tr>
              <a:tr h="247750">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H1: Visibility of System Status</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3</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3</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3</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9</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28475">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H2: Match b/w System &amp; World</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4</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7</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55200">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H3: User Control &amp; Freedom</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5</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2</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8</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54925">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H4: Consistency &amp; Standards</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6</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8</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2</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16</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35925">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H5: Error Prevention</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2</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2</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6</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73950">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H6: Recognition not Recall </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2</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4</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73925">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H7: Flexibility &amp; Efficiency of Use</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4</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3</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7</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73950">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H8: Aesthetic &amp; Minimalist Design</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5</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5</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73950">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H9: Help Users with Errors</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2</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2</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73950">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H10: Help &amp; Documentation</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2</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3</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6</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73950">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H11: Accessible Design</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3</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4</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73950">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H12: Value Alignment &amp; Inclusion</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3</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r h="273950">
                <a:tc>
                  <a:txBody>
                    <a:bodyPr/>
                    <a:lstStyle/>
                    <a:p>
                      <a:pPr indent="0" lvl="0" marL="0" rtl="0" algn="l">
                        <a:spcBef>
                          <a:spcPts val="0"/>
                        </a:spcBef>
                        <a:spcAft>
                          <a:spcPts val="0"/>
                        </a:spcAft>
                        <a:buNone/>
                      </a:pPr>
                      <a:r>
                        <a:rPr b="1" lang="en" sz="1000">
                          <a:solidFill>
                            <a:schemeClr val="accent6"/>
                          </a:solidFill>
                          <a:latin typeface="Open Sans"/>
                          <a:ea typeface="Open Sans"/>
                          <a:cs typeface="Open Sans"/>
                          <a:sym typeface="Open Sans"/>
                        </a:rPr>
                        <a:t>Total Violations</a:t>
                      </a:r>
                      <a:endParaRPr b="1" sz="1000">
                        <a:solidFill>
                          <a:schemeClr val="accent6"/>
                        </a:solidFill>
                        <a:latin typeface="Open Sans"/>
                        <a:ea typeface="Open Sans"/>
                        <a:cs typeface="Open Sans"/>
                        <a:sym typeface="Open Sans"/>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25</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36</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17</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5</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83</a:t>
                      </a:r>
                      <a:endParaRPr sz="1000">
                        <a:solidFill>
                          <a:schemeClr val="dk1"/>
                        </a:solidFill>
                        <a:latin typeface="Open Sans"/>
                        <a:ea typeface="Open Sans"/>
                        <a:cs typeface="Open Sans"/>
                        <a:sym typeface="Open Sans"/>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5"/>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 Question Revision</a:t>
            </a:r>
            <a:endParaRPr b="1" sz="3400">
              <a:solidFill>
                <a:srgbClr val="3F2946"/>
              </a:solidFill>
              <a:latin typeface="Raleway"/>
              <a:ea typeface="Raleway"/>
              <a:cs typeface="Raleway"/>
              <a:sym typeface="Raleway"/>
            </a:endParaRPr>
          </a:p>
        </p:txBody>
      </p:sp>
      <p:pic>
        <p:nvPicPr>
          <p:cNvPr id="652" name="Google Shape;652;p65"/>
          <p:cNvPicPr preferRelativeResize="0"/>
          <p:nvPr/>
        </p:nvPicPr>
        <p:blipFill>
          <a:blip r:embed="rId3">
            <a:alphaModFix/>
          </a:blip>
          <a:stretch>
            <a:fillRect/>
          </a:stretch>
        </p:blipFill>
        <p:spPr>
          <a:xfrm>
            <a:off x="3749952" y="725100"/>
            <a:ext cx="1925444" cy="4266001"/>
          </a:xfrm>
          <a:prstGeom prst="rect">
            <a:avLst/>
          </a:prstGeom>
          <a:noFill/>
          <a:ln>
            <a:noFill/>
          </a:ln>
        </p:spPr>
      </p:pic>
      <p:pic>
        <p:nvPicPr>
          <p:cNvPr id="653" name="Google Shape;653;p65"/>
          <p:cNvPicPr preferRelativeResize="0"/>
          <p:nvPr/>
        </p:nvPicPr>
        <p:blipFill>
          <a:blip r:embed="rId4">
            <a:alphaModFix/>
          </a:blip>
          <a:stretch>
            <a:fillRect/>
          </a:stretch>
        </p:blipFill>
        <p:spPr>
          <a:xfrm>
            <a:off x="459300" y="725100"/>
            <a:ext cx="1969621" cy="4266000"/>
          </a:xfrm>
          <a:prstGeom prst="rect">
            <a:avLst/>
          </a:prstGeom>
          <a:noFill/>
          <a:ln>
            <a:noFill/>
          </a:ln>
        </p:spPr>
      </p:pic>
      <p:cxnSp>
        <p:nvCxnSpPr>
          <p:cNvPr id="654" name="Google Shape;654;p65"/>
          <p:cNvCxnSpPr/>
          <p:nvPr/>
        </p:nvCxnSpPr>
        <p:spPr>
          <a:xfrm flipH="1" rot="10800000">
            <a:off x="2644488" y="2571300"/>
            <a:ext cx="805200" cy="900"/>
          </a:xfrm>
          <a:prstGeom prst="straightConnector1">
            <a:avLst/>
          </a:prstGeom>
          <a:noFill/>
          <a:ln cap="flat" cmpd="sng" w="38100">
            <a:solidFill>
              <a:schemeClr val="accent1"/>
            </a:solidFill>
            <a:prstDash val="solid"/>
            <a:round/>
            <a:headEnd len="med" w="med" type="none"/>
            <a:tailEnd len="med" w="med" type="triangle"/>
          </a:ln>
        </p:spPr>
      </p:cxnSp>
      <p:sp>
        <p:nvSpPr>
          <p:cNvPr id="655" name="Google Shape;655;p65"/>
          <p:cNvSpPr txBox="1"/>
          <p:nvPr/>
        </p:nvSpPr>
        <p:spPr>
          <a:xfrm>
            <a:off x="5774550" y="725100"/>
            <a:ext cx="3111300" cy="4149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Higher contrast</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Removed ‘saving your progress’</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Removed drop shadow</a:t>
            </a:r>
            <a:endParaRPr sz="1600">
              <a:solidFill>
                <a:schemeClr val="dk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6"/>
          <p:cNvSpPr txBox="1"/>
          <p:nvPr/>
        </p:nvSpPr>
        <p:spPr>
          <a:xfrm>
            <a:off x="-4200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Moderate Task Revision (before scrapped)</a:t>
            </a:r>
            <a:endParaRPr b="1" sz="3400">
              <a:solidFill>
                <a:srgbClr val="3F2946"/>
              </a:solidFill>
              <a:latin typeface="Raleway"/>
              <a:ea typeface="Raleway"/>
              <a:cs typeface="Raleway"/>
              <a:sym typeface="Raleway"/>
            </a:endParaRPr>
          </a:p>
        </p:txBody>
      </p:sp>
      <p:pic>
        <p:nvPicPr>
          <p:cNvPr id="661" name="Google Shape;661;p66"/>
          <p:cNvPicPr preferRelativeResize="0"/>
          <p:nvPr/>
        </p:nvPicPr>
        <p:blipFill>
          <a:blip r:embed="rId3">
            <a:alphaModFix/>
          </a:blip>
          <a:stretch>
            <a:fillRect/>
          </a:stretch>
        </p:blipFill>
        <p:spPr>
          <a:xfrm>
            <a:off x="720000" y="1133900"/>
            <a:ext cx="1782825" cy="3898451"/>
          </a:xfrm>
          <a:prstGeom prst="rect">
            <a:avLst/>
          </a:prstGeom>
          <a:noFill/>
          <a:ln>
            <a:noFill/>
          </a:ln>
        </p:spPr>
      </p:pic>
      <p:pic>
        <p:nvPicPr>
          <p:cNvPr id="662" name="Google Shape;662;p66"/>
          <p:cNvPicPr preferRelativeResize="0"/>
          <p:nvPr/>
        </p:nvPicPr>
        <p:blipFill rotWithShape="1">
          <a:blip r:embed="rId4">
            <a:alphaModFix/>
          </a:blip>
          <a:srcRect b="0" l="0" r="0" t="1623"/>
          <a:stretch/>
        </p:blipFill>
        <p:spPr>
          <a:xfrm>
            <a:off x="3484850" y="1133900"/>
            <a:ext cx="1782826" cy="3898450"/>
          </a:xfrm>
          <a:prstGeom prst="rect">
            <a:avLst/>
          </a:prstGeom>
          <a:noFill/>
          <a:ln>
            <a:noFill/>
          </a:ln>
        </p:spPr>
      </p:pic>
      <p:sp>
        <p:nvSpPr>
          <p:cNvPr id="663" name="Google Shape;663;p66"/>
          <p:cNvSpPr txBox="1"/>
          <p:nvPr/>
        </p:nvSpPr>
        <p:spPr>
          <a:xfrm>
            <a:off x="5302825" y="1112200"/>
            <a:ext cx="3111300" cy="3800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System status</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Submit button</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Organization</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Lesson content</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Contrast</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rPr lang="en" sz="1600">
                <a:solidFill>
                  <a:schemeClr val="dk1"/>
                </a:solidFill>
                <a:latin typeface="Raleway"/>
                <a:ea typeface="Raleway"/>
                <a:cs typeface="Raleway"/>
                <a:sym typeface="Raleway"/>
              </a:rPr>
              <a:t>Scrapped because we wanted to utilize show content more effectively in questions + cannot implement feasibly in React Native. </a:t>
            </a:r>
            <a:endParaRPr sz="1600">
              <a:solidFill>
                <a:schemeClr val="dk1"/>
              </a:solidFill>
              <a:latin typeface="Raleway"/>
              <a:ea typeface="Raleway"/>
              <a:cs typeface="Raleway"/>
              <a:sym typeface="Raleway"/>
            </a:endParaRPr>
          </a:p>
          <a:p>
            <a:pPr indent="0" lvl="0" marL="0" rtl="0" algn="l">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dk1"/>
              </a:solidFill>
              <a:latin typeface="Open Sans"/>
              <a:ea typeface="Open Sans"/>
              <a:cs typeface="Open Sans"/>
              <a:sym typeface="Open Sans"/>
            </a:endParaRPr>
          </a:p>
        </p:txBody>
      </p:sp>
      <p:cxnSp>
        <p:nvCxnSpPr>
          <p:cNvPr id="664" name="Google Shape;664;p66"/>
          <p:cNvCxnSpPr/>
          <p:nvPr/>
        </p:nvCxnSpPr>
        <p:spPr>
          <a:xfrm flipH="1" rot="10800000">
            <a:off x="2644488" y="2571300"/>
            <a:ext cx="805200" cy="9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7"/>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 Question Revision</a:t>
            </a:r>
            <a:endParaRPr b="1" sz="3400">
              <a:solidFill>
                <a:srgbClr val="3F2946"/>
              </a:solidFill>
              <a:latin typeface="Raleway"/>
              <a:ea typeface="Raleway"/>
              <a:cs typeface="Raleway"/>
              <a:sym typeface="Raleway"/>
            </a:endParaRPr>
          </a:p>
        </p:txBody>
      </p:sp>
      <p:cxnSp>
        <p:nvCxnSpPr>
          <p:cNvPr id="670" name="Google Shape;670;p67"/>
          <p:cNvCxnSpPr/>
          <p:nvPr/>
        </p:nvCxnSpPr>
        <p:spPr>
          <a:xfrm flipH="1" rot="10800000">
            <a:off x="2644488" y="2571300"/>
            <a:ext cx="805200" cy="900"/>
          </a:xfrm>
          <a:prstGeom prst="straightConnector1">
            <a:avLst/>
          </a:prstGeom>
          <a:noFill/>
          <a:ln cap="flat" cmpd="sng" w="38100">
            <a:solidFill>
              <a:schemeClr val="accent1"/>
            </a:solidFill>
            <a:prstDash val="solid"/>
            <a:round/>
            <a:headEnd len="med" w="med" type="none"/>
            <a:tailEnd len="med" w="med" type="triangle"/>
          </a:ln>
        </p:spPr>
      </p:cxnSp>
      <p:sp>
        <p:nvSpPr>
          <p:cNvPr id="671" name="Google Shape;671;p67"/>
          <p:cNvSpPr txBox="1"/>
          <p:nvPr/>
        </p:nvSpPr>
        <p:spPr>
          <a:xfrm>
            <a:off x="5774550" y="725100"/>
            <a:ext cx="3111300" cy="4149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Higher contrast</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Moved progress bar</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Added scores to bars</a:t>
            </a:r>
            <a:endParaRPr sz="1600">
              <a:solidFill>
                <a:schemeClr val="dk1"/>
              </a:solidFill>
              <a:latin typeface="Open Sans"/>
              <a:ea typeface="Open Sans"/>
              <a:cs typeface="Open Sans"/>
              <a:sym typeface="Open Sans"/>
            </a:endParaRPr>
          </a:p>
        </p:txBody>
      </p:sp>
      <p:pic>
        <p:nvPicPr>
          <p:cNvPr id="672" name="Google Shape;672;p67"/>
          <p:cNvPicPr preferRelativeResize="0"/>
          <p:nvPr/>
        </p:nvPicPr>
        <p:blipFill>
          <a:blip r:embed="rId3">
            <a:alphaModFix/>
          </a:blip>
          <a:stretch>
            <a:fillRect/>
          </a:stretch>
        </p:blipFill>
        <p:spPr>
          <a:xfrm>
            <a:off x="398345" y="725100"/>
            <a:ext cx="1945895" cy="4266001"/>
          </a:xfrm>
          <a:prstGeom prst="rect">
            <a:avLst/>
          </a:prstGeom>
          <a:noFill/>
          <a:ln>
            <a:noFill/>
          </a:ln>
        </p:spPr>
      </p:pic>
      <p:pic>
        <p:nvPicPr>
          <p:cNvPr id="673" name="Google Shape;673;p67"/>
          <p:cNvPicPr preferRelativeResize="0"/>
          <p:nvPr/>
        </p:nvPicPr>
        <p:blipFill>
          <a:blip r:embed="rId4">
            <a:alphaModFix/>
          </a:blip>
          <a:stretch>
            <a:fillRect/>
          </a:stretch>
        </p:blipFill>
        <p:spPr>
          <a:xfrm>
            <a:off x="3642116" y="725100"/>
            <a:ext cx="1940015" cy="42660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8"/>
          <p:cNvSpPr txBox="1"/>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 Question Revision</a:t>
            </a:r>
            <a:endParaRPr b="1" sz="3400">
              <a:solidFill>
                <a:srgbClr val="3F2946"/>
              </a:solidFill>
              <a:latin typeface="Raleway"/>
              <a:ea typeface="Raleway"/>
              <a:cs typeface="Raleway"/>
              <a:sym typeface="Raleway"/>
            </a:endParaRPr>
          </a:p>
        </p:txBody>
      </p:sp>
      <p:cxnSp>
        <p:nvCxnSpPr>
          <p:cNvPr id="679" name="Google Shape;679;p68"/>
          <p:cNvCxnSpPr/>
          <p:nvPr/>
        </p:nvCxnSpPr>
        <p:spPr>
          <a:xfrm flipH="1" rot="10800000">
            <a:off x="2644488" y="2571300"/>
            <a:ext cx="805200" cy="900"/>
          </a:xfrm>
          <a:prstGeom prst="straightConnector1">
            <a:avLst/>
          </a:prstGeom>
          <a:noFill/>
          <a:ln cap="flat" cmpd="sng" w="38100">
            <a:solidFill>
              <a:schemeClr val="accent1"/>
            </a:solidFill>
            <a:prstDash val="solid"/>
            <a:round/>
            <a:headEnd len="med" w="med" type="none"/>
            <a:tailEnd len="med" w="med" type="triangle"/>
          </a:ln>
        </p:spPr>
      </p:cxnSp>
      <p:sp>
        <p:nvSpPr>
          <p:cNvPr id="680" name="Google Shape;680;p68"/>
          <p:cNvSpPr txBox="1"/>
          <p:nvPr/>
        </p:nvSpPr>
        <p:spPr>
          <a:xfrm>
            <a:off x="5774550" y="725100"/>
            <a:ext cx="3111300" cy="4149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Moved progress bar</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Added addition of scores to each bar to show results after each question</a:t>
            </a:r>
            <a:endParaRPr sz="1600">
              <a:solidFill>
                <a:schemeClr val="dk1"/>
              </a:solidFill>
              <a:latin typeface="Open Sans"/>
              <a:ea typeface="Open Sans"/>
              <a:cs typeface="Open Sans"/>
              <a:sym typeface="Open Sans"/>
            </a:endParaRPr>
          </a:p>
        </p:txBody>
      </p:sp>
      <p:pic>
        <p:nvPicPr>
          <p:cNvPr id="681" name="Google Shape;681;p68"/>
          <p:cNvPicPr preferRelativeResize="0"/>
          <p:nvPr/>
        </p:nvPicPr>
        <p:blipFill>
          <a:blip r:embed="rId3">
            <a:alphaModFix/>
          </a:blip>
          <a:stretch>
            <a:fillRect/>
          </a:stretch>
        </p:blipFill>
        <p:spPr>
          <a:xfrm>
            <a:off x="493300" y="725100"/>
            <a:ext cx="1958782" cy="4266001"/>
          </a:xfrm>
          <a:prstGeom prst="rect">
            <a:avLst/>
          </a:prstGeom>
          <a:noFill/>
          <a:ln>
            <a:noFill/>
          </a:ln>
        </p:spPr>
      </p:pic>
      <p:pic>
        <p:nvPicPr>
          <p:cNvPr id="682" name="Google Shape;682;p68"/>
          <p:cNvPicPr preferRelativeResize="0"/>
          <p:nvPr/>
        </p:nvPicPr>
        <p:blipFill>
          <a:blip r:embed="rId4">
            <a:alphaModFix/>
          </a:blip>
          <a:stretch>
            <a:fillRect/>
          </a:stretch>
        </p:blipFill>
        <p:spPr>
          <a:xfrm>
            <a:off x="3642132" y="725100"/>
            <a:ext cx="1995551" cy="426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Table of </a:t>
            </a:r>
            <a:r>
              <a:rPr b="1" lang="en" sz="3400">
                <a:solidFill>
                  <a:srgbClr val="3F2946"/>
                </a:solidFill>
                <a:latin typeface="Raleway"/>
                <a:ea typeface="Raleway"/>
                <a:cs typeface="Raleway"/>
                <a:sym typeface="Raleway"/>
              </a:rPr>
              <a:t>contents</a:t>
            </a:r>
            <a:endParaRPr b="1" sz="3400">
              <a:solidFill>
                <a:srgbClr val="3F2946"/>
              </a:solidFill>
              <a:latin typeface="Raleway"/>
              <a:ea typeface="Raleway"/>
              <a:cs typeface="Raleway"/>
              <a:sym typeface="Raleway"/>
            </a:endParaRPr>
          </a:p>
        </p:txBody>
      </p:sp>
      <p:sp>
        <p:nvSpPr>
          <p:cNvPr id="315" name="Google Shape;315;p27"/>
          <p:cNvSpPr txBox="1"/>
          <p:nvPr/>
        </p:nvSpPr>
        <p:spPr>
          <a:xfrm>
            <a:off x="815050" y="1364146"/>
            <a:ext cx="734700" cy="447600"/>
          </a:xfrm>
          <a:prstGeom prst="rect">
            <a:avLst/>
          </a:prstGeom>
          <a:solidFill>
            <a:srgbClr val="7C4D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pen Sans"/>
                <a:ea typeface="Open Sans"/>
                <a:cs typeface="Open Sans"/>
                <a:sym typeface="Open Sans"/>
              </a:rPr>
              <a:t>01</a:t>
            </a:r>
            <a:endParaRPr b="1" sz="3000">
              <a:solidFill>
                <a:srgbClr val="FFFFFF"/>
              </a:solidFill>
              <a:latin typeface="Open Sans"/>
              <a:ea typeface="Open Sans"/>
              <a:cs typeface="Open Sans"/>
              <a:sym typeface="Open Sans"/>
            </a:endParaRPr>
          </a:p>
        </p:txBody>
      </p:sp>
      <p:sp>
        <p:nvSpPr>
          <p:cNvPr id="316" name="Google Shape;316;p27"/>
          <p:cNvSpPr txBox="1"/>
          <p:nvPr/>
        </p:nvSpPr>
        <p:spPr>
          <a:xfrm>
            <a:off x="815050" y="3370216"/>
            <a:ext cx="734700" cy="447600"/>
          </a:xfrm>
          <a:prstGeom prst="rect">
            <a:avLst/>
          </a:prstGeom>
          <a:solidFill>
            <a:srgbClr val="7C4D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pen Sans"/>
                <a:ea typeface="Open Sans"/>
                <a:cs typeface="Open Sans"/>
                <a:sym typeface="Open Sans"/>
              </a:rPr>
              <a:t>04</a:t>
            </a:r>
            <a:endParaRPr b="1" sz="3000">
              <a:solidFill>
                <a:srgbClr val="FFFFFF"/>
              </a:solidFill>
              <a:latin typeface="Open Sans"/>
              <a:ea typeface="Open Sans"/>
              <a:cs typeface="Open Sans"/>
              <a:sym typeface="Open Sans"/>
            </a:endParaRPr>
          </a:p>
        </p:txBody>
      </p:sp>
      <p:sp>
        <p:nvSpPr>
          <p:cNvPr id="317" name="Google Shape;317;p27"/>
          <p:cNvSpPr txBox="1"/>
          <p:nvPr/>
        </p:nvSpPr>
        <p:spPr>
          <a:xfrm>
            <a:off x="815050" y="2052414"/>
            <a:ext cx="734700" cy="447600"/>
          </a:xfrm>
          <a:prstGeom prst="rect">
            <a:avLst/>
          </a:prstGeom>
          <a:solidFill>
            <a:srgbClr val="7C4D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pen Sans"/>
                <a:ea typeface="Open Sans"/>
                <a:cs typeface="Open Sans"/>
                <a:sym typeface="Open Sans"/>
              </a:rPr>
              <a:t>02</a:t>
            </a:r>
            <a:endParaRPr b="1" sz="3000">
              <a:solidFill>
                <a:srgbClr val="FFFFFF"/>
              </a:solidFill>
              <a:latin typeface="Open Sans"/>
              <a:ea typeface="Open Sans"/>
              <a:cs typeface="Open Sans"/>
              <a:sym typeface="Open Sans"/>
            </a:endParaRPr>
          </a:p>
        </p:txBody>
      </p:sp>
      <p:sp>
        <p:nvSpPr>
          <p:cNvPr id="318" name="Google Shape;318;p27"/>
          <p:cNvSpPr txBox="1"/>
          <p:nvPr/>
        </p:nvSpPr>
        <p:spPr>
          <a:xfrm>
            <a:off x="815050" y="4058491"/>
            <a:ext cx="734700" cy="447600"/>
          </a:xfrm>
          <a:prstGeom prst="rect">
            <a:avLst/>
          </a:prstGeom>
          <a:solidFill>
            <a:srgbClr val="7C4D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pen Sans"/>
                <a:ea typeface="Open Sans"/>
                <a:cs typeface="Open Sans"/>
                <a:sym typeface="Open Sans"/>
              </a:rPr>
              <a:t>05</a:t>
            </a:r>
            <a:endParaRPr b="1" sz="3000">
              <a:solidFill>
                <a:srgbClr val="FFFFFF"/>
              </a:solidFill>
              <a:latin typeface="Open Sans"/>
              <a:ea typeface="Open Sans"/>
              <a:cs typeface="Open Sans"/>
              <a:sym typeface="Open Sans"/>
            </a:endParaRPr>
          </a:p>
        </p:txBody>
      </p:sp>
      <p:sp>
        <p:nvSpPr>
          <p:cNvPr id="319" name="Google Shape;319;p27"/>
          <p:cNvSpPr txBox="1"/>
          <p:nvPr/>
        </p:nvSpPr>
        <p:spPr>
          <a:xfrm>
            <a:off x="1549750" y="2052388"/>
            <a:ext cx="2695500" cy="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F2946"/>
                </a:solidFill>
                <a:latin typeface="Open Sans"/>
                <a:ea typeface="Open Sans"/>
                <a:cs typeface="Open Sans"/>
                <a:sym typeface="Open Sans"/>
              </a:rPr>
              <a:t>Design Revisions</a:t>
            </a:r>
            <a:endParaRPr b="1" sz="1800">
              <a:solidFill>
                <a:srgbClr val="3F2946"/>
              </a:solidFill>
              <a:latin typeface="Open Sans"/>
              <a:ea typeface="Open Sans"/>
              <a:cs typeface="Open Sans"/>
              <a:sym typeface="Open Sans"/>
            </a:endParaRPr>
          </a:p>
        </p:txBody>
      </p:sp>
      <p:sp>
        <p:nvSpPr>
          <p:cNvPr id="320" name="Google Shape;320;p27"/>
          <p:cNvSpPr txBox="1"/>
          <p:nvPr/>
        </p:nvSpPr>
        <p:spPr>
          <a:xfrm>
            <a:off x="815050" y="2740683"/>
            <a:ext cx="734700" cy="447600"/>
          </a:xfrm>
          <a:prstGeom prst="rect">
            <a:avLst/>
          </a:prstGeom>
          <a:solidFill>
            <a:srgbClr val="7C4D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pen Sans"/>
                <a:ea typeface="Open Sans"/>
                <a:cs typeface="Open Sans"/>
                <a:sym typeface="Open Sans"/>
              </a:rPr>
              <a:t>03</a:t>
            </a:r>
            <a:endParaRPr b="1" sz="3000">
              <a:solidFill>
                <a:srgbClr val="FFFFFF"/>
              </a:solidFill>
              <a:latin typeface="Open Sans"/>
              <a:ea typeface="Open Sans"/>
              <a:cs typeface="Open Sans"/>
              <a:sym typeface="Open Sans"/>
            </a:endParaRPr>
          </a:p>
        </p:txBody>
      </p:sp>
      <p:sp>
        <p:nvSpPr>
          <p:cNvPr id="321" name="Google Shape;321;p27"/>
          <p:cNvSpPr txBox="1"/>
          <p:nvPr/>
        </p:nvSpPr>
        <p:spPr>
          <a:xfrm>
            <a:off x="1549750" y="1364125"/>
            <a:ext cx="3745800" cy="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F2946"/>
                </a:solidFill>
                <a:latin typeface="Open Sans"/>
                <a:ea typeface="Open Sans"/>
                <a:cs typeface="Open Sans"/>
                <a:sym typeface="Open Sans"/>
              </a:rPr>
              <a:t>Heuristic Evaluation Results</a:t>
            </a:r>
            <a:endParaRPr b="1" sz="1800">
              <a:solidFill>
                <a:srgbClr val="3F2946"/>
              </a:solidFill>
              <a:latin typeface="Open Sans"/>
              <a:ea typeface="Open Sans"/>
              <a:cs typeface="Open Sans"/>
              <a:sym typeface="Open Sans"/>
            </a:endParaRPr>
          </a:p>
        </p:txBody>
      </p:sp>
      <p:sp>
        <p:nvSpPr>
          <p:cNvPr id="322" name="Google Shape;322;p27"/>
          <p:cNvSpPr txBox="1"/>
          <p:nvPr/>
        </p:nvSpPr>
        <p:spPr>
          <a:xfrm>
            <a:off x="1549750" y="2740675"/>
            <a:ext cx="2695500" cy="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F2946"/>
                </a:solidFill>
                <a:latin typeface="Open Sans"/>
                <a:ea typeface="Open Sans"/>
                <a:cs typeface="Open Sans"/>
                <a:sym typeface="Open Sans"/>
              </a:rPr>
              <a:t>Hi-Fi Status</a:t>
            </a:r>
            <a:endParaRPr b="1" sz="1800">
              <a:solidFill>
                <a:srgbClr val="3F2946"/>
              </a:solidFill>
              <a:latin typeface="Open Sans"/>
              <a:ea typeface="Open Sans"/>
              <a:cs typeface="Open Sans"/>
              <a:sym typeface="Open Sans"/>
            </a:endParaRPr>
          </a:p>
        </p:txBody>
      </p:sp>
      <p:sp>
        <p:nvSpPr>
          <p:cNvPr id="323" name="Google Shape;323;p27"/>
          <p:cNvSpPr txBox="1"/>
          <p:nvPr/>
        </p:nvSpPr>
        <p:spPr>
          <a:xfrm>
            <a:off x="1549750" y="3370200"/>
            <a:ext cx="2695500" cy="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F2946"/>
                </a:solidFill>
                <a:latin typeface="Open Sans"/>
                <a:ea typeface="Open Sans"/>
                <a:cs typeface="Open Sans"/>
                <a:sym typeface="Open Sans"/>
              </a:rPr>
              <a:t>Hi-Fi Demo</a:t>
            </a:r>
            <a:endParaRPr b="1" sz="1800">
              <a:solidFill>
                <a:srgbClr val="3F2946"/>
              </a:solidFill>
              <a:latin typeface="Open Sans"/>
              <a:ea typeface="Open Sans"/>
              <a:cs typeface="Open Sans"/>
              <a:sym typeface="Open Sans"/>
            </a:endParaRPr>
          </a:p>
        </p:txBody>
      </p:sp>
      <p:sp>
        <p:nvSpPr>
          <p:cNvPr id="324" name="Google Shape;324;p27"/>
          <p:cNvSpPr txBox="1"/>
          <p:nvPr/>
        </p:nvSpPr>
        <p:spPr>
          <a:xfrm>
            <a:off x="1549750" y="4058475"/>
            <a:ext cx="2695500" cy="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F2946"/>
                </a:solidFill>
                <a:latin typeface="Open Sans"/>
                <a:ea typeface="Open Sans"/>
                <a:cs typeface="Open Sans"/>
                <a:sym typeface="Open Sans"/>
              </a:rPr>
              <a:t>Appendix</a:t>
            </a:r>
            <a:endParaRPr b="1" sz="1800">
              <a:solidFill>
                <a:srgbClr val="3F2946"/>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8"/>
          <p:cNvSpPr txBox="1"/>
          <p:nvPr>
            <p:ph type="title"/>
          </p:nvPr>
        </p:nvSpPr>
        <p:spPr>
          <a:xfrm>
            <a:off x="1315650" y="2262925"/>
            <a:ext cx="6512700" cy="162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Heuristic Evaluation Results</a:t>
            </a:r>
            <a:endParaRPr b="0">
              <a:latin typeface="Raleway Medium"/>
              <a:ea typeface="Raleway Medium"/>
              <a:cs typeface="Raleway Medium"/>
              <a:sym typeface="Raleway Medium"/>
            </a:endParaRPr>
          </a:p>
        </p:txBody>
      </p:sp>
      <p:sp>
        <p:nvSpPr>
          <p:cNvPr id="330" name="Google Shape;330;p28"/>
          <p:cNvSpPr txBox="1"/>
          <p:nvPr>
            <p:ph idx="2" type="title"/>
          </p:nvPr>
        </p:nvSpPr>
        <p:spPr>
          <a:xfrm>
            <a:off x="3834750" y="1087900"/>
            <a:ext cx="1474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331" name="Google Shape;331;p28"/>
          <p:cNvCxnSpPr/>
          <p:nvPr/>
        </p:nvCxnSpPr>
        <p:spPr>
          <a:xfrm>
            <a:off x="3829950" y="2052925"/>
            <a:ext cx="1484100" cy="0"/>
          </a:xfrm>
          <a:prstGeom prst="straightConnector1">
            <a:avLst/>
          </a:prstGeom>
          <a:noFill/>
          <a:ln cap="flat" cmpd="sng" w="38100">
            <a:solidFill>
              <a:schemeClr val="dk2"/>
            </a:solidFill>
            <a:prstDash val="solid"/>
            <a:round/>
            <a:headEnd len="med" w="med" type="none"/>
            <a:tailEnd len="med" w="med" type="none"/>
          </a:ln>
        </p:spPr>
      </p:cxnSp>
      <p:sp>
        <p:nvSpPr>
          <p:cNvPr id="332" name="Google Shape;332;p28"/>
          <p:cNvSpPr/>
          <p:nvPr/>
        </p:nvSpPr>
        <p:spPr>
          <a:xfrm rot="-2700000">
            <a:off x="7273450" y="4326317"/>
            <a:ext cx="3130220" cy="13067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33" name="Google Shape;333;p28"/>
          <p:cNvSpPr/>
          <p:nvPr/>
        </p:nvSpPr>
        <p:spPr>
          <a:xfrm rot="-2700000">
            <a:off x="7164250" y="4230800"/>
            <a:ext cx="3130220" cy="2375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Violations Breakdown</a:t>
            </a:r>
            <a:endParaRPr sz="3400"/>
          </a:p>
        </p:txBody>
      </p:sp>
      <p:sp>
        <p:nvSpPr>
          <p:cNvPr id="339" name="Google Shape;339;p29"/>
          <p:cNvSpPr txBox="1"/>
          <p:nvPr/>
        </p:nvSpPr>
        <p:spPr>
          <a:xfrm>
            <a:off x="5961600" y="2072763"/>
            <a:ext cx="2462400" cy="161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dk1"/>
                </a:solidFill>
                <a:latin typeface="Open Sans"/>
                <a:ea typeface="Open Sans"/>
                <a:cs typeface="Open Sans"/>
                <a:sym typeface="Open Sans"/>
              </a:rPr>
              <a:t>Total # of Violations: 83</a:t>
            </a:r>
            <a:endParaRPr sz="2700"/>
          </a:p>
        </p:txBody>
      </p:sp>
      <p:pic>
        <p:nvPicPr>
          <p:cNvPr id="340" name="Google Shape;340;p29" title="Chart"/>
          <p:cNvPicPr preferRelativeResize="0"/>
          <p:nvPr/>
        </p:nvPicPr>
        <p:blipFill>
          <a:blip r:embed="rId3">
            <a:alphaModFix/>
          </a:blip>
          <a:stretch>
            <a:fillRect/>
          </a:stretch>
        </p:blipFill>
        <p:spPr>
          <a:xfrm>
            <a:off x="380575" y="1473775"/>
            <a:ext cx="5208874" cy="281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Most Common Violations</a:t>
            </a:r>
            <a:endParaRPr b="1" sz="3400">
              <a:solidFill>
                <a:srgbClr val="3F2946"/>
              </a:solidFill>
              <a:latin typeface="Raleway"/>
              <a:ea typeface="Raleway"/>
              <a:cs typeface="Raleway"/>
              <a:sym typeface="Raleway"/>
            </a:endParaRPr>
          </a:p>
        </p:txBody>
      </p:sp>
      <p:grpSp>
        <p:nvGrpSpPr>
          <p:cNvPr id="346" name="Google Shape;346;p30"/>
          <p:cNvGrpSpPr/>
          <p:nvPr/>
        </p:nvGrpSpPr>
        <p:grpSpPr>
          <a:xfrm>
            <a:off x="450550" y="1807100"/>
            <a:ext cx="2221500" cy="1623925"/>
            <a:chOff x="221950" y="1349900"/>
            <a:chExt cx="2221500" cy="1623925"/>
          </a:xfrm>
        </p:grpSpPr>
        <p:sp>
          <p:nvSpPr>
            <p:cNvPr id="347" name="Google Shape;347;p30"/>
            <p:cNvSpPr txBox="1"/>
            <p:nvPr/>
          </p:nvSpPr>
          <p:spPr>
            <a:xfrm>
              <a:off x="221950" y="2614425"/>
              <a:ext cx="22215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3F2946"/>
                  </a:solidFill>
                  <a:latin typeface="Open Sans"/>
                  <a:ea typeface="Open Sans"/>
                  <a:cs typeface="Open Sans"/>
                  <a:sym typeface="Open Sans"/>
                </a:rPr>
                <a:t>H4: Consistency &amp; Standards</a:t>
              </a:r>
              <a:endParaRPr sz="1600">
                <a:solidFill>
                  <a:srgbClr val="3F2946"/>
                </a:solidFill>
                <a:latin typeface="Open Sans"/>
                <a:ea typeface="Open Sans"/>
                <a:cs typeface="Open Sans"/>
                <a:sym typeface="Open Sans"/>
              </a:endParaRPr>
            </a:p>
            <a:p>
              <a:pPr indent="0" lvl="0" marL="0" rtl="0" algn="ctr">
                <a:spcBef>
                  <a:spcPts val="0"/>
                </a:spcBef>
                <a:spcAft>
                  <a:spcPts val="0"/>
                </a:spcAft>
                <a:buNone/>
              </a:pPr>
              <a:r>
                <a:rPr lang="en" sz="1600">
                  <a:solidFill>
                    <a:srgbClr val="3F2946"/>
                  </a:solidFill>
                  <a:latin typeface="Open Sans"/>
                  <a:ea typeface="Open Sans"/>
                  <a:cs typeface="Open Sans"/>
                  <a:sym typeface="Open Sans"/>
                </a:rPr>
                <a:t>(16 violations)</a:t>
              </a:r>
              <a:endParaRPr sz="1600">
                <a:solidFill>
                  <a:srgbClr val="3F2946"/>
                </a:solidFill>
                <a:latin typeface="Open Sans"/>
                <a:ea typeface="Open Sans"/>
                <a:cs typeface="Open Sans"/>
                <a:sym typeface="Open Sans"/>
              </a:endParaRPr>
            </a:p>
          </p:txBody>
        </p:sp>
        <p:sp>
          <p:nvSpPr>
            <p:cNvPr id="348" name="Google Shape;348;p30"/>
            <p:cNvSpPr txBox="1"/>
            <p:nvPr/>
          </p:nvSpPr>
          <p:spPr>
            <a:xfrm>
              <a:off x="370800" y="2200200"/>
              <a:ext cx="17589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rgbClr val="3F2946"/>
                  </a:solidFill>
                  <a:latin typeface="Open Sans"/>
                  <a:ea typeface="Open Sans"/>
                  <a:cs typeface="Open Sans"/>
                  <a:sym typeface="Open Sans"/>
                </a:rPr>
                <a:t>19%</a:t>
              </a:r>
              <a:endParaRPr b="1" sz="3400">
                <a:solidFill>
                  <a:srgbClr val="3F2946"/>
                </a:solidFill>
                <a:latin typeface="Open Sans"/>
                <a:ea typeface="Open Sans"/>
                <a:cs typeface="Open Sans"/>
                <a:sym typeface="Open Sans"/>
              </a:endParaRPr>
            </a:p>
          </p:txBody>
        </p:sp>
        <p:sp>
          <p:nvSpPr>
            <p:cNvPr id="349" name="Google Shape;349;p30"/>
            <p:cNvSpPr txBox="1"/>
            <p:nvPr/>
          </p:nvSpPr>
          <p:spPr>
            <a:xfrm>
              <a:off x="221950" y="1349900"/>
              <a:ext cx="709800" cy="572700"/>
            </a:xfrm>
            <a:prstGeom prst="rect">
              <a:avLst/>
            </a:prstGeom>
            <a:solidFill>
              <a:srgbClr val="7C4D8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01</a:t>
              </a:r>
              <a:endParaRPr b="1" sz="3000">
                <a:solidFill>
                  <a:srgbClr val="FFFFFF"/>
                </a:solidFill>
                <a:latin typeface="Raleway"/>
                <a:ea typeface="Raleway"/>
                <a:cs typeface="Raleway"/>
                <a:sym typeface="Raleway"/>
              </a:endParaRPr>
            </a:p>
          </p:txBody>
        </p:sp>
      </p:grpSp>
      <p:grpSp>
        <p:nvGrpSpPr>
          <p:cNvPr id="350" name="Google Shape;350;p30"/>
          <p:cNvGrpSpPr/>
          <p:nvPr/>
        </p:nvGrpSpPr>
        <p:grpSpPr>
          <a:xfrm>
            <a:off x="2561475" y="1807100"/>
            <a:ext cx="2221500" cy="1623925"/>
            <a:chOff x="2332875" y="1349900"/>
            <a:chExt cx="2221500" cy="1623925"/>
          </a:xfrm>
        </p:grpSpPr>
        <p:sp>
          <p:nvSpPr>
            <p:cNvPr id="351" name="Google Shape;351;p30"/>
            <p:cNvSpPr txBox="1"/>
            <p:nvPr/>
          </p:nvSpPr>
          <p:spPr>
            <a:xfrm>
              <a:off x="2332875" y="2614425"/>
              <a:ext cx="22215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H8: Aesthetic &amp; Minimalist Design</a:t>
              </a:r>
              <a:endParaRPr sz="1600">
                <a:solidFill>
                  <a:srgbClr val="3F2946"/>
                </a:solidFill>
                <a:latin typeface="Open Sans"/>
                <a:ea typeface="Open Sans"/>
                <a:cs typeface="Open Sans"/>
                <a:sym typeface="Open Sans"/>
              </a:endParaRPr>
            </a:p>
            <a:p>
              <a:pPr indent="0" lvl="0" marL="0" rtl="0" algn="ctr">
                <a:spcBef>
                  <a:spcPts val="0"/>
                </a:spcBef>
                <a:spcAft>
                  <a:spcPts val="0"/>
                </a:spcAft>
                <a:buNone/>
              </a:pPr>
              <a:r>
                <a:rPr lang="en" sz="1600">
                  <a:solidFill>
                    <a:srgbClr val="3F2946"/>
                  </a:solidFill>
                  <a:latin typeface="Open Sans"/>
                  <a:ea typeface="Open Sans"/>
                  <a:cs typeface="Open Sans"/>
                  <a:sym typeface="Open Sans"/>
                </a:rPr>
                <a:t>(11 violations)</a:t>
              </a:r>
              <a:endParaRPr sz="1600">
                <a:solidFill>
                  <a:srgbClr val="3F2946"/>
                </a:solidFill>
                <a:latin typeface="Open Sans"/>
                <a:ea typeface="Open Sans"/>
                <a:cs typeface="Open Sans"/>
                <a:sym typeface="Open Sans"/>
              </a:endParaRPr>
            </a:p>
          </p:txBody>
        </p:sp>
        <p:sp>
          <p:nvSpPr>
            <p:cNvPr id="352" name="Google Shape;352;p30"/>
            <p:cNvSpPr txBox="1"/>
            <p:nvPr/>
          </p:nvSpPr>
          <p:spPr>
            <a:xfrm>
              <a:off x="2481725" y="2200200"/>
              <a:ext cx="17589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rgbClr val="3F2946"/>
                  </a:solidFill>
                  <a:latin typeface="Open Sans"/>
                  <a:ea typeface="Open Sans"/>
                  <a:cs typeface="Open Sans"/>
                  <a:sym typeface="Open Sans"/>
                </a:rPr>
                <a:t>13%</a:t>
              </a:r>
              <a:endParaRPr b="1" sz="3400">
                <a:solidFill>
                  <a:srgbClr val="3F2946"/>
                </a:solidFill>
                <a:latin typeface="Open Sans"/>
                <a:ea typeface="Open Sans"/>
                <a:cs typeface="Open Sans"/>
                <a:sym typeface="Open Sans"/>
              </a:endParaRPr>
            </a:p>
          </p:txBody>
        </p:sp>
        <p:sp>
          <p:nvSpPr>
            <p:cNvPr id="353" name="Google Shape;353;p30"/>
            <p:cNvSpPr txBox="1"/>
            <p:nvPr/>
          </p:nvSpPr>
          <p:spPr>
            <a:xfrm>
              <a:off x="2332875" y="1349900"/>
              <a:ext cx="709800" cy="572700"/>
            </a:xfrm>
            <a:prstGeom prst="rect">
              <a:avLst/>
            </a:prstGeom>
            <a:solidFill>
              <a:srgbClr val="7C4D8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02</a:t>
              </a:r>
              <a:endParaRPr b="1" sz="3000">
                <a:solidFill>
                  <a:srgbClr val="FFFFFF"/>
                </a:solidFill>
                <a:latin typeface="Raleway"/>
                <a:ea typeface="Raleway"/>
                <a:cs typeface="Raleway"/>
                <a:sym typeface="Raleway"/>
              </a:endParaRPr>
            </a:p>
          </p:txBody>
        </p:sp>
      </p:grpSp>
      <p:grpSp>
        <p:nvGrpSpPr>
          <p:cNvPr id="354" name="Google Shape;354;p30"/>
          <p:cNvGrpSpPr/>
          <p:nvPr/>
        </p:nvGrpSpPr>
        <p:grpSpPr>
          <a:xfrm>
            <a:off x="4672400" y="1807100"/>
            <a:ext cx="2221500" cy="1623925"/>
            <a:chOff x="4443800" y="1349900"/>
            <a:chExt cx="2221500" cy="1623925"/>
          </a:xfrm>
        </p:grpSpPr>
        <p:sp>
          <p:nvSpPr>
            <p:cNvPr id="355" name="Google Shape;355;p30"/>
            <p:cNvSpPr txBox="1"/>
            <p:nvPr/>
          </p:nvSpPr>
          <p:spPr>
            <a:xfrm>
              <a:off x="4443800" y="2614425"/>
              <a:ext cx="22215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H1: Visibility of System Status</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rPr lang="en" sz="1600">
                  <a:solidFill>
                    <a:schemeClr val="dk1"/>
                  </a:solidFill>
                  <a:latin typeface="Open Sans"/>
                  <a:ea typeface="Open Sans"/>
                  <a:cs typeface="Open Sans"/>
                  <a:sym typeface="Open Sans"/>
                </a:rPr>
                <a:t>(9 violations)</a:t>
              </a:r>
              <a:endParaRPr sz="1600">
                <a:solidFill>
                  <a:srgbClr val="3F2946"/>
                </a:solidFill>
                <a:latin typeface="Open Sans"/>
                <a:ea typeface="Open Sans"/>
                <a:cs typeface="Open Sans"/>
                <a:sym typeface="Open Sans"/>
              </a:endParaRPr>
            </a:p>
          </p:txBody>
        </p:sp>
        <p:sp>
          <p:nvSpPr>
            <p:cNvPr id="356" name="Google Shape;356;p30"/>
            <p:cNvSpPr txBox="1"/>
            <p:nvPr/>
          </p:nvSpPr>
          <p:spPr>
            <a:xfrm>
              <a:off x="4592650" y="2200200"/>
              <a:ext cx="17589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rgbClr val="3F2946"/>
                  </a:solidFill>
                  <a:latin typeface="Open Sans"/>
                  <a:ea typeface="Open Sans"/>
                  <a:cs typeface="Open Sans"/>
                  <a:sym typeface="Open Sans"/>
                </a:rPr>
                <a:t>11%</a:t>
              </a:r>
              <a:endParaRPr b="1" sz="3400">
                <a:solidFill>
                  <a:srgbClr val="3F2946"/>
                </a:solidFill>
                <a:latin typeface="Open Sans"/>
                <a:ea typeface="Open Sans"/>
                <a:cs typeface="Open Sans"/>
                <a:sym typeface="Open Sans"/>
              </a:endParaRPr>
            </a:p>
          </p:txBody>
        </p:sp>
        <p:sp>
          <p:nvSpPr>
            <p:cNvPr id="357" name="Google Shape;357;p30"/>
            <p:cNvSpPr txBox="1"/>
            <p:nvPr/>
          </p:nvSpPr>
          <p:spPr>
            <a:xfrm>
              <a:off x="4443800" y="1349900"/>
              <a:ext cx="709800" cy="572700"/>
            </a:xfrm>
            <a:prstGeom prst="rect">
              <a:avLst/>
            </a:prstGeom>
            <a:solidFill>
              <a:srgbClr val="7C4D8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03</a:t>
              </a:r>
              <a:endParaRPr b="1" sz="3000">
                <a:solidFill>
                  <a:srgbClr val="FFFFFF"/>
                </a:solidFill>
                <a:latin typeface="Raleway"/>
                <a:ea typeface="Raleway"/>
                <a:cs typeface="Raleway"/>
                <a:sym typeface="Raleway"/>
              </a:endParaRPr>
            </a:p>
          </p:txBody>
        </p:sp>
      </p:grpSp>
      <p:grpSp>
        <p:nvGrpSpPr>
          <p:cNvPr id="358" name="Google Shape;358;p30"/>
          <p:cNvGrpSpPr/>
          <p:nvPr/>
        </p:nvGrpSpPr>
        <p:grpSpPr>
          <a:xfrm>
            <a:off x="6783325" y="1807100"/>
            <a:ext cx="2221500" cy="1623925"/>
            <a:chOff x="6554725" y="1349900"/>
            <a:chExt cx="2221500" cy="1623925"/>
          </a:xfrm>
        </p:grpSpPr>
        <p:sp>
          <p:nvSpPr>
            <p:cNvPr id="359" name="Google Shape;359;p30"/>
            <p:cNvSpPr txBox="1"/>
            <p:nvPr/>
          </p:nvSpPr>
          <p:spPr>
            <a:xfrm>
              <a:off x="6554725" y="2614425"/>
              <a:ext cx="22215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H3: User Control &amp; Freedom</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rPr lang="en" sz="1600">
                  <a:solidFill>
                    <a:schemeClr val="dk1"/>
                  </a:solidFill>
                  <a:latin typeface="Open Sans"/>
                  <a:ea typeface="Open Sans"/>
                  <a:cs typeface="Open Sans"/>
                  <a:sym typeface="Open Sans"/>
                </a:rPr>
                <a:t>(9 violations)</a:t>
              </a:r>
              <a:endParaRPr sz="1600">
                <a:solidFill>
                  <a:srgbClr val="3F2946"/>
                </a:solidFill>
                <a:latin typeface="Open Sans"/>
                <a:ea typeface="Open Sans"/>
                <a:cs typeface="Open Sans"/>
                <a:sym typeface="Open Sans"/>
              </a:endParaRPr>
            </a:p>
          </p:txBody>
        </p:sp>
        <p:sp>
          <p:nvSpPr>
            <p:cNvPr id="360" name="Google Shape;360;p30"/>
            <p:cNvSpPr txBox="1"/>
            <p:nvPr/>
          </p:nvSpPr>
          <p:spPr>
            <a:xfrm>
              <a:off x="6703575" y="2200200"/>
              <a:ext cx="17589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rgbClr val="3F2946"/>
                  </a:solidFill>
                  <a:latin typeface="Open Sans"/>
                  <a:ea typeface="Open Sans"/>
                  <a:cs typeface="Open Sans"/>
                  <a:sym typeface="Open Sans"/>
                </a:rPr>
                <a:t>11%</a:t>
              </a:r>
              <a:endParaRPr b="1" sz="3400">
                <a:solidFill>
                  <a:srgbClr val="3F2946"/>
                </a:solidFill>
                <a:latin typeface="Open Sans"/>
                <a:ea typeface="Open Sans"/>
                <a:cs typeface="Open Sans"/>
                <a:sym typeface="Open Sans"/>
              </a:endParaRPr>
            </a:p>
          </p:txBody>
        </p:sp>
        <p:sp>
          <p:nvSpPr>
            <p:cNvPr id="361" name="Google Shape;361;p30"/>
            <p:cNvSpPr txBox="1"/>
            <p:nvPr/>
          </p:nvSpPr>
          <p:spPr>
            <a:xfrm>
              <a:off x="6554725" y="1349900"/>
              <a:ext cx="709800" cy="572700"/>
            </a:xfrm>
            <a:prstGeom prst="rect">
              <a:avLst/>
            </a:prstGeom>
            <a:solidFill>
              <a:srgbClr val="7C4D8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04</a:t>
              </a:r>
              <a:endParaRPr b="1" sz="3000">
                <a:solidFill>
                  <a:srgbClr val="FFFFFF"/>
                </a:solidFill>
                <a:latin typeface="Raleway"/>
                <a:ea typeface="Raleway"/>
                <a:cs typeface="Raleway"/>
                <a:sym typeface="Raleway"/>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1"/>
          <p:cNvSpPr txBox="1"/>
          <p:nvPr/>
        </p:nvSpPr>
        <p:spPr>
          <a:xfrm>
            <a:off x="720000" y="539500"/>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F2946"/>
                </a:solidFill>
                <a:latin typeface="Raleway"/>
                <a:ea typeface="Raleway"/>
                <a:cs typeface="Raleway"/>
                <a:sym typeface="Raleway"/>
              </a:rPr>
              <a:t>Violations by Task</a:t>
            </a:r>
            <a:endParaRPr b="1" sz="3400">
              <a:solidFill>
                <a:srgbClr val="3F2946"/>
              </a:solidFill>
              <a:latin typeface="Raleway"/>
              <a:ea typeface="Raleway"/>
              <a:cs typeface="Raleway"/>
              <a:sym typeface="Raleway"/>
            </a:endParaRPr>
          </a:p>
        </p:txBody>
      </p:sp>
      <p:grpSp>
        <p:nvGrpSpPr>
          <p:cNvPr id="367" name="Google Shape;367;p31"/>
          <p:cNvGrpSpPr/>
          <p:nvPr/>
        </p:nvGrpSpPr>
        <p:grpSpPr>
          <a:xfrm>
            <a:off x="648875" y="1807100"/>
            <a:ext cx="1758900" cy="1623925"/>
            <a:chOff x="101200" y="1349900"/>
            <a:chExt cx="1758900" cy="1623925"/>
          </a:xfrm>
        </p:grpSpPr>
        <p:sp>
          <p:nvSpPr>
            <p:cNvPr id="368" name="Google Shape;368;p31"/>
            <p:cNvSpPr txBox="1"/>
            <p:nvPr/>
          </p:nvSpPr>
          <p:spPr>
            <a:xfrm>
              <a:off x="101200" y="2614425"/>
              <a:ext cx="17589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3F2946"/>
                  </a:solidFill>
                  <a:latin typeface="Open Sans"/>
                  <a:ea typeface="Open Sans"/>
                  <a:cs typeface="Open Sans"/>
                  <a:sym typeface="Open Sans"/>
                </a:rPr>
                <a:t>Pair mechanism, watch session settings</a:t>
              </a:r>
              <a:endParaRPr sz="1600">
                <a:solidFill>
                  <a:srgbClr val="3F2946"/>
                </a:solidFill>
                <a:latin typeface="Open Sans"/>
                <a:ea typeface="Open Sans"/>
                <a:cs typeface="Open Sans"/>
                <a:sym typeface="Open Sans"/>
              </a:endParaRPr>
            </a:p>
          </p:txBody>
        </p:sp>
        <p:sp>
          <p:nvSpPr>
            <p:cNvPr id="369" name="Google Shape;369;p31"/>
            <p:cNvSpPr txBox="1"/>
            <p:nvPr/>
          </p:nvSpPr>
          <p:spPr>
            <a:xfrm>
              <a:off x="101200" y="2200200"/>
              <a:ext cx="17589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rgbClr val="3F2946"/>
                  </a:solidFill>
                  <a:latin typeface="Open Sans"/>
                  <a:ea typeface="Open Sans"/>
                  <a:cs typeface="Open Sans"/>
                  <a:sym typeface="Open Sans"/>
                </a:rPr>
                <a:t>23</a:t>
              </a:r>
              <a:endParaRPr b="1" sz="3400">
                <a:solidFill>
                  <a:srgbClr val="3F2946"/>
                </a:solidFill>
                <a:latin typeface="Open Sans"/>
                <a:ea typeface="Open Sans"/>
                <a:cs typeface="Open Sans"/>
                <a:sym typeface="Open Sans"/>
              </a:endParaRPr>
            </a:p>
          </p:txBody>
        </p:sp>
        <p:sp>
          <p:nvSpPr>
            <p:cNvPr id="370" name="Google Shape;370;p31"/>
            <p:cNvSpPr txBox="1"/>
            <p:nvPr/>
          </p:nvSpPr>
          <p:spPr>
            <a:xfrm>
              <a:off x="101200" y="1349900"/>
              <a:ext cx="1758900" cy="572700"/>
            </a:xfrm>
            <a:prstGeom prst="rect">
              <a:avLst/>
            </a:prstGeom>
            <a:solidFill>
              <a:srgbClr val="7C4D8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Simple</a:t>
              </a:r>
              <a:endParaRPr b="1" sz="3000">
                <a:solidFill>
                  <a:srgbClr val="FFFFFF"/>
                </a:solidFill>
                <a:latin typeface="Raleway"/>
                <a:ea typeface="Raleway"/>
                <a:cs typeface="Raleway"/>
                <a:sym typeface="Raleway"/>
              </a:endParaRPr>
            </a:p>
          </p:txBody>
        </p:sp>
      </p:grpSp>
      <p:grpSp>
        <p:nvGrpSpPr>
          <p:cNvPr id="371" name="Google Shape;371;p31"/>
          <p:cNvGrpSpPr/>
          <p:nvPr/>
        </p:nvGrpSpPr>
        <p:grpSpPr>
          <a:xfrm>
            <a:off x="2591850" y="1807100"/>
            <a:ext cx="2040000" cy="1623925"/>
            <a:chOff x="2332875" y="1349900"/>
            <a:chExt cx="2040000" cy="1623925"/>
          </a:xfrm>
        </p:grpSpPr>
        <p:sp>
          <p:nvSpPr>
            <p:cNvPr id="372" name="Google Shape;372;p31"/>
            <p:cNvSpPr txBox="1"/>
            <p:nvPr/>
          </p:nvSpPr>
          <p:spPr>
            <a:xfrm>
              <a:off x="2332875" y="2614425"/>
              <a:ext cx="20400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3F2946"/>
                  </a:solidFill>
                  <a:latin typeface="Open Sans"/>
                  <a:ea typeface="Open Sans"/>
                  <a:cs typeface="Open Sans"/>
                  <a:sym typeface="Open Sans"/>
                </a:rPr>
                <a:t>Lesson &amp; summary page content, filter mechanism</a:t>
              </a:r>
              <a:endParaRPr sz="1600">
                <a:solidFill>
                  <a:srgbClr val="3F2946"/>
                </a:solidFill>
                <a:latin typeface="Open Sans"/>
                <a:ea typeface="Open Sans"/>
                <a:cs typeface="Open Sans"/>
                <a:sym typeface="Open Sans"/>
              </a:endParaRPr>
            </a:p>
          </p:txBody>
        </p:sp>
        <p:sp>
          <p:nvSpPr>
            <p:cNvPr id="373" name="Google Shape;373;p31"/>
            <p:cNvSpPr txBox="1"/>
            <p:nvPr/>
          </p:nvSpPr>
          <p:spPr>
            <a:xfrm>
              <a:off x="2332875" y="2200200"/>
              <a:ext cx="20400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rgbClr val="3F2946"/>
                  </a:solidFill>
                  <a:latin typeface="Open Sans"/>
                  <a:ea typeface="Open Sans"/>
                  <a:cs typeface="Open Sans"/>
                  <a:sym typeface="Open Sans"/>
                </a:rPr>
                <a:t>19</a:t>
              </a:r>
              <a:endParaRPr b="1" sz="3400">
                <a:solidFill>
                  <a:srgbClr val="3F2946"/>
                </a:solidFill>
                <a:latin typeface="Open Sans"/>
                <a:ea typeface="Open Sans"/>
                <a:cs typeface="Open Sans"/>
                <a:sym typeface="Open Sans"/>
              </a:endParaRPr>
            </a:p>
          </p:txBody>
        </p:sp>
        <p:sp>
          <p:nvSpPr>
            <p:cNvPr id="374" name="Google Shape;374;p31"/>
            <p:cNvSpPr txBox="1"/>
            <p:nvPr/>
          </p:nvSpPr>
          <p:spPr>
            <a:xfrm>
              <a:off x="2332875" y="1349900"/>
              <a:ext cx="2040000" cy="572700"/>
            </a:xfrm>
            <a:prstGeom prst="rect">
              <a:avLst/>
            </a:prstGeom>
            <a:solidFill>
              <a:srgbClr val="7C4D8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Moderate</a:t>
              </a:r>
              <a:endParaRPr b="1" sz="3000">
                <a:solidFill>
                  <a:srgbClr val="FFFFFF"/>
                </a:solidFill>
                <a:latin typeface="Raleway"/>
                <a:ea typeface="Raleway"/>
                <a:cs typeface="Raleway"/>
                <a:sym typeface="Raleway"/>
              </a:endParaRPr>
            </a:p>
          </p:txBody>
        </p:sp>
      </p:grpSp>
      <p:grpSp>
        <p:nvGrpSpPr>
          <p:cNvPr id="375" name="Google Shape;375;p31"/>
          <p:cNvGrpSpPr/>
          <p:nvPr/>
        </p:nvGrpSpPr>
        <p:grpSpPr>
          <a:xfrm>
            <a:off x="4815925" y="1807100"/>
            <a:ext cx="1950300" cy="1623925"/>
            <a:chOff x="4443800" y="1349900"/>
            <a:chExt cx="1950300" cy="1623925"/>
          </a:xfrm>
        </p:grpSpPr>
        <p:sp>
          <p:nvSpPr>
            <p:cNvPr id="376" name="Google Shape;376;p31"/>
            <p:cNvSpPr txBox="1"/>
            <p:nvPr/>
          </p:nvSpPr>
          <p:spPr>
            <a:xfrm>
              <a:off x="4443800" y="2614425"/>
              <a:ext cx="19401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3F2946"/>
                  </a:solidFill>
                  <a:latin typeface="Open Sans"/>
                  <a:ea typeface="Open Sans"/>
                  <a:cs typeface="Open Sans"/>
                  <a:sym typeface="Open Sans"/>
                </a:rPr>
                <a:t>Visibility</a:t>
              </a:r>
              <a:r>
                <a:rPr lang="en" sz="1600">
                  <a:solidFill>
                    <a:srgbClr val="3F2946"/>
                  </a:solidFill>
                  <a:latin typeface="Open Sans"/>
                  <a:ea typeface="Open Sans"/>
                  <a:cs typeface="Open Sans"/>
                  <a:sym typeface="Open Sans"/>
                </a:rPr>
                <a:t> of settings, lack of context &amp; explanation  </a:t>
              </a:r>
              <a:endParaRPr sz="1600">
                <a:solidFill>
                  <a:srgbClr val="3F2946"/>
                </a:solidFill>
                <a:latin typeface="Open Sans"/>
                <a:ea typeface="Open Sans"/>
                <a:cs typeface="Open Sans"/>
                <a:sym typeface="Open Sans"/>
              </a:endParaRPr>
            </a:p>
          </p:txBody>
        </p:sp>
        <p:sp>
          <p:nvSpPr>
            <p:cNvPr id="377" name="Google Shape;377;p31"/>
            <p:cNvSpPr txBox="1"/>
            <p:nvPr/>
          </p:nvSpPr>
          <p:spPr>
            <a:xfrm>
              <a:off x="4454000" y="2166150"/>
              <a:ext cx="19401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rgbClr val="3F2946"/>
                  </a:solidFill>
                  <a:latin typeface="Open Sans"/>
                  <a:ea typeface="Open Sans"/>
                  <a:cs typeface="Open Sans"/>
                  <a:sym typeface="Open Sans"/>
                </a:rPr>
                <a:t>22</a:t>
              </a:r>
              <a:endParaRPr b="1" sz="3400">
                <a:solidFill>
                  <a:srgbClr val="3F2946"/>
                </a:solidFill>
                <a:latin typeface="Open Sans"/>
                <a:ea typeface="Open Sans"/>
                <a:cs typeface="Open Sans"/>
                <a:sym typeface="Open Sans"/>
              </a:endParaRPr>
            </a:p>
          </p:txBody>
        </p:sp>
        <p:sp>
          <p:nvSpPr>
            <p:cNvPr id="378" name="Google Shape;378;p31"/>
            <p:cNvSpPr txBox="1"/>
            <p:nvPr/>
          </p:nvSpPr>
          <p:spPr>
            <a:xfrm>
              <a:off x="4443800" y="1349900"/>
              <a:ext cx="1940100" cy="572700"/>
            </a:xfrm>
            <a:prstGeom prst="rect">
              <a:avLst/>
            </a:prstGeom>
            <a:solidFill>
              <a:srgbClr val="7C4D8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Complex</a:t>
              </a:r>
              <a:endParaRPr b="1" sz="3000">
                <a:solidFill>
                  <a:srgbClr val="FFFFFF"/>
                </a:solidFill>
                <a:latin typeface="Raleway"/>
                <a:ea typeface="Raleway"/>
                <a:cs typeface="Raleway"/>
                <a:sym typeface="Raleway"/>
              </a:endParaRPr>
            </a:p>
          </p:txBody>
        </p:sp>
      </p:grpSp>
      <p:grpSp>
        <p:nvGrpSpPr>
          <p:cNvPr id="379" name="Google Shape;379;p31"/>
          <p:cNvGrpSpPr/>
          <p:nvPr/>
        </p:nvGrpSpPr>
        <p:grpSpPr>
          <a:xfrm>
            <a:off x="6943525" y="1805575"/>
            <a:ext cx="1551600" cy="1625450"/>
            <a:chOff x="6554600" y="1348375"/>
            <a:chExt cx="1551600" cy="1625450"/>
          </a:xfrm>
        </p:grpSpPr>
        <p:sp>
          <p:nvSpPr>
            <p:cNvPr id="380" name="Google Shape;380;p31"/>
            <p:cNvSpPr txBox="1"/>
            <p:nvPr/>
          </p:nvSpPr>
          <p:spPr>
            <a:xfrm>
              <a:off x="6554725" y="2614425"/>
              <a:ext cx="15315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Features not yet implemented</a:t>
              </a:r>
              <a:endParaRPr sz="1600">
                <a:solidFill>
                  <a:srgbClr val="3F2946"/>
                </a:solidFill>
                <a:latin typeface="Open Sans"/>
                <a:ea typeface="Open Sans"/>
                <a:cs typeface="Open Sans"/>
                <a:sym typeface="Open Sans"/>
              </a:endParaRPr>
            </a:p>
          </p:txBody>
        </p:sp>
        <p:sp>
          <p:nvSpPr>
            <p:cNvPr id="381" name="Google Shape;381;p31"/>
            <p:cNvSpPr txBox="1"/>
            <p:nvPr/>
          </p:nvSpPr>
          <p:spPr>
            <a:xfrm>
              <a:off x="6554600" y="2200200"/>
              <a:ext cx="1551600" cy="49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rgbClr val="3F2946"/>
                  </a:solidFill>
                  <a:latin typeface="Open Sans"/>
                  <a:ea typeface="Open Sans"/>
                  <a:cs typeface="Open Sans"/>
                  <a:sym typeface="Open Sans"/>
                </a:rPr>
                <a:t>19</a:t>
              </a:r>
              <a:endParaRPr b="1" sz="3400">
                <a:solidFill>
                  <a:srgbClr val="3F2946"/>
                </a:solidFill>
                <a:latin typeface="Open Sans"/>
                <a:ea typeface="Open Sans"/>
                <a:cs typeface="Open Sans"/>
                <a:sym typeface="Open Sans"/>
              </a:endParaRPr>
            </a:p>
          </p:txBody>
        </p:sp>
        <p:sp>
          <p:nvSpPr>
            <p:cNvPr id="382" name="Google Shape;382;p31"/>
            <p:cNvSpPr txBox="1"/>
            <p:nvPr/>
          </p:nvSpPr>
          <p:spPr>
            <a:xfrm>
              <a:off x="6554600" y="1348375"/>
              <a:ext cx="1531500" cy="572700"/>
            </a:xfrm>
            <a:prstGeom prst="rect">
              <a:avLst/>
            </a:prstGeom>
            <a:solidFill>
              <a:srgbClr val="7C4D8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Raleway"/>
                  <a:ea typeface="Raleway"/>
                  <a:cs typeface="Raleway"/>
                  <a:sym typeface="Raleway"/>
                </a:rPr>
                <a:t>Misc.</a:t>
              </a:r>
              <a:endParaRPr b="1" sz="3000">
                <a:solidFill>
                  <a:srgbClr val="FFFFFF"/>
                </a:solidFill>
                <a:latin typeface="Raleway"/>
                <a:ea typeface="Raleway"/>
                <a:cs typeface="Raleway"/>
                <a:sym typeface="Raleway"/>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esign Inspiration Project Proposal by Slidesgo">
  <a:themeElements>
    <a:clrScheme name="Simple Light">
      <a:dk1>
        <a:srgbClr val="3F2946"/>
      </a:dk1>
      <a:lt1>
        <a:srgbClr val="E3C9E1"/>
      </a:lt1>
      <a:dk2>
        <a:srgbClr val="A786BB"/>
      </a:dk2>
      <a:lt2>
        <a:srgbClr val="F9AD8E"/>
      </a:lt2>
      <a:accent1>
        <a:srgbClr val="7C4D8B"/>
      </a:accent1>
      <a:accent2>
        <a:srgbClr val="C7AAC5"/>
      </a:accent2>
      <a:accent3>
        <a:srgbClr val="E6965D"/>
      </a:accent3>
      <a:accent4>
        <a:srgbClr val="555555"/>
      </a:accent4>
      <a:accent5>
        <a:srgbClr val="D87026"/>
      </a:accent5>
      <a:accent6>
        <a:srgbClr val="FFFFFF"/>
      </a:accent6>
      <a:hlink>
        <a:srgbClr val="3F29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